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3" r:id="rId2"/>
    <p:sldId id="417" r:id="rId3"/>
    <p:sldId id="256" r:id="rId4"/>
    <p:sldId id="412" r:id="rId5"/>
    <p:sldId id="394" r:id="rId6"/>
    <p:sldId id="378" r:id="rId7"/>
    <p:sldId id="395" r:id="rId8"/>
    <p:sldId id="396" r:id="rId9"/>
    <p:sldId id="397" r:id="rId10"/>
    <p:sldId id="263" r:id="rId11"/>
    <p:sldId id="264" r:id="rId12"/>
    <p:sldId id="265" r:id="rId13"/>
    <p:sldId id="266" r:id="rId14"/>
    <p:sldId id="267" r:id="rId15"/>
    <p:sldId id="268" r:id="rId16"/>
    <p:sldId id="398" r:id="rId17"/>
    <p:sldId id="379" r:id="rId18"/>
    <p:sldId id="385" r:id="rId19"/>
    <p:sldId id="380" r:id="rId20"/>
    <p:sldId id="381" r:id="rId21"/>
    <p:sldId id="384" r:id="rId22"/>
    <p:sldId id="273" r:id="rId23"/>
    <p:sldId id="382" r:id="rId24"/>
    <p:sldId id="383" r:id="rId25"/>
    <p:sldId id="276" r:id="rId26"/>
    <p:sldId id="277" r:id="rId27"/>
    <p:sldId id="386" r:id="rId28"/>
    <p:sldId id="387" r:id="rId29"/>
    <p:sldId id="280" r:id="rId30"/>
    <p:sldId id="388" r:id="rId31"/>
    <p:sldId id="389" r:id="rId32"/>
    <p:sldId id="390" r:id="rId33"/>
    <p:sldId id="391" r:id="rId34"/>
    <p:sldId id="283" r:id="rId35"/>
    <p:sldId id="284" r:id="rId36"/>
    <p:sldId id="285" r:id="rId37"/>
    <p:sldId id="392" r:id="rId38"/>
    <p:sldId id="287" r:id="rId39"/>
    <p:sldId id="288" r:id="rId40"/>
    <p:sldId id="289" r:id="rId41"/>
    <p:sldId id="290" r:id="rId42"/>
    <p:sldId id="291" r:id="rId43"/>
    <p:sldId id="292" r:id="rId44"/>
    <p:sldId id="400" r:id="rId45"/>
    <p:sldId id="401" r:id="rId46"/>
    <p:sldId id="399" r:id="rId47"/>
    <p:sldId id="294" r:id="rId48"/>
    <p:sldId id="295" r:id="rId49"/>
    <p:sldId id="296" r:id="rId50"/>
    <p:sldId id="297" r:id="rId51"/>
    <p:sldId id="298" r:id="rId52"/>
    <p:sldId id="299" r:id="rId53"/>
    <p:sldId id="300" r:id="rId54"/>
    <p:sldId id="301" r:id="rId55"/>
    <p:sldId id="302" r:id="rId56"/>
    <p:sldId id="402" r:id="rId57"/>
    <p:sldId id="304" r:id="rId58"/>
    <p:sldId id="403" r:id="rId59"/>
    <p:sldId id="404" r:id="rId60"/>
    <p:sldId id="405" r:id="rId61"/>
    <p:sldId id="406" r:id="rId62"/>
    <p:sldId id="407" r:id="rId63"/>
    <p:sldId id="408" r:id="rId64"/>
    <p:sldId id="409" r:id="rId65"/>
    <p:sldId id="410" r:id="rId66"/>
    <p:sldId id="411" r:id="rId67"/>
    <p:sldId id="311" r:id="rId68"/>
    <p:sldId id="312" r:id="rId69"/>
    <p:sldId id="313" r:id="rId70"/>
    <p:sldId id="314" r:id="rId71"/>
    <p:sldId id="315" r:id="rId72"/>
    <p:sldId id="316" r:id="rId73"/>
    <p:sldId id="317" r:id="rId74"/>
    <p:sldId id="318" r:id="rId75"/>
    <p:sldId id="319" r:id="rId76"/>
    <p:sldId id="413" r:id="rId77"/>
    <p:sldId id="414" r:id="rId78"/>
    <p:sldId id="415" r:id="rId79"/>
    <p:sldId id="416" r:id="rId8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B9A65635-3744-407D-9481-A1A8C20B633F}">
          <p14:sldIdLst>
            <p14:sldId id="393"/>
            <p14:sldId id="417"/>
            <p14:sldId id="256"/>
            <p14:sldId id="412"/>
            <p14:sldId id="394"/>
            <p14:sldId id="378"/>
            <p14:sldId id="395"/>
            <p14:sldId id="396"/>
            <p14:sldId id="397"/>
            <p14:sldId id="263"/>
            <p14:sldId id="264"/>
            <p14:sldId id="265"/>
            <p14:sldId id="266"/>
            <p14:sldId id="267"/>
            <p14:sldId id="268"/>
            <p14:sldId id="398"/>
            <p14:sldId id="379"/>
            <p14:sldId id="385"/>
            <p14:sldId id="380"/>
            <p14:sldId id="381"/>
            <p14:sldId id="384"/>
            <p14:sldId id="273"/>
            <p14:sldId id="382"/>
            <p14:sldId id="383"/>
            <p14:sldId id="276"/>
            <p14:sldId id="277"/>
            <p14:sldId id="386"/>
            <p14:sldId id="387"/>
            <p14:sldId id="280"/>
            <p14:sldId id="388"/>
            <p14:sldId id="389"/>
            <p14:sldId id="390"/>
            <p14:sldId id="391"/>
            <p14:sldId id="283"/>
            <p14:sldId id="284"/>
            <p14:sldId id="285"/>
            <p14:sldId id="392"/>
            <p14:sldId id="287"/>
            <p14:sldId id="288"/>
            <p14:sldId id="289"/>
            <p14:sldId id="290"/>
            <p14:sldId id="291"/>
            <p14:sldId id="292"/>
            <p14:sldId id="400"/>
            <p14:sldId id="401"/>
            <p14:sldId id="399"/>
            <p14:sldId id="294"/>
            <p14:sldId id="295"/>
            <p14:sldId id="296"/>
            <p14:sldId id="297"/>
            <p14:sldId id="298"/>
            <p14:sldId id="299"/>
            <p14:sldId id="300"/>
            <p14:sldId id="301"/>
            <p14:sldId id="302"/>
            <p14:sldId id="402"/>
            <p14:sldId id="304"/>
            <p14:sldId id="403"/>
            <p14:sldId id="404"/>
            <p14:sldId id="405"/>
            <p14:sldId id="406"/>
            <p14:sldId id="407"/>
            <p14:sldId id="408"/>
            <p14:sldId id="409"/>
            <p14:sldId id="410"/>
            <p14:sldId id="411"/>
            <p14:sldId id="311"/>
            <p14:sldId id="312"/>
            <p14:sldId id="313"/>
            <p14:sldId id="314"/>
            <p14:sldId id="315"/>
            <p14:sldId id="316"/>
            <p14:sldId id="317"/>
            <p14:sldId id="318"/>
            <p14:sldId id="319"/>
            <p14:sldId id="413"/>
            <p14:sldId id="414"/>
            <p14:sldId id="415"/>
            <p14:sldId id="41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01/09/2014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700808"/>
            <a:ext cx="576064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ítulo"/>
          <p:cNvSpPr>
            <a:spLocks noGrp="1"/>
          </p:cNvSpPr>
          <p:nvPr>
            <p:ph type="title"/>
          </p:nvPr>
        </p:nvSpPr>
        <p:spPr>
          <a:solidFill>
            <a:schemeClr val="accent3">
              <a:lumMod val="40000"/>
              <a:lumOff val="60000"/>
            </a:schemeClr>
          </a:solidFill>
        </p:spPr>
        <p:txBody>
          <a:bodyPr>
            <a:normAutofit fontScale="90000"/>
          </a:bodyPr>
          <a:lstStyle/>
          <a:p>
            <a:r>
              <a:rPr lang="es-CO" dirty="0"/>
              <a:t>Juan </a:t>
            </a:r>
            <a:r>
              <a:rPr lang="es-CO" dirty="0" smtClean="0"/>
              <a:t>8:32: </a:t>
            </a:r>
            <a:r>
              <a:rPr lang="es-CO" b="1" dirty="0" smtClean="0">
                <a:latin typeface="Agency FB" pitchFamily="34" charset="0"/>
              </a:rPr>
              <a:t>«y </a:t>
            </a:r>
            <a:r>
              <a:rPr lang="es-CO" b="1" dirty="0">
                <a:latin typeface="Agency FB" pitchFamily="34" charset="0"/>
              </a:rPr>
              <a:t>conoceréis la verdad</a:t>
            </a:r>
            <a:r>
              <a:rPr lang="es-CO" b="1" dirty="0" smtClean="0">
                <a:latin typeface="Agency FB" pitchFamily="34" charset="0"/>
              </a:rPr>
              <a:t>,</a:t>
            </a:r>
            <a:br>
              <a:rPr lang="es-CO" b="1" dirty="0" smtClean="0">
                <a:latin typeface="Agency FB" pitchFamily="34" charset="0"/>
              </a:rPr>
            </a:br>
            <a:r>
              <a:rPr lang="es-CO" b="1" dirty="0" smtClean="0">
                <a:latin typeface="Agency FB" pitchFamily="34" charset="0"/>
              </a:rPr>
              <a:t> </a:t>
            </a:r>
            <a:r>
              <a:rPr lang="es-CO" b="1" dirty="0">
                <a:latin typeface="Agency FB" pitchFamily="34" charset="0"/>
              </a:rPr>
              <a:t>y la verdad os hará </a:t>
            </a:r>
            <a:r>
              <a:rPr lang="es-CO" b="1" dirty="0" smtClean="0">
                <a:latin typeface="Agency FB" pitchFamily="34" charset="0"/>
              </a:rPr>
              <a:t>libre</a:t>
            </a:r>
            <a:r>
              <a:rPr lang="es-CO" b="1" dirty="0" smtClean="0"/>
              <a:t>s</a:t>
            </a:r>
            <a:r>
              <a:rPr lang="es-CO" dirty="0" smtClean="0"/>
              <a:t>». </a:t>
            </a:r>
            <a:endParaRPr lang="es-CO" dirty="0"/>
          </a:p>
        </p:txBody>
      </p:sp>
      <p:sp>
        <p:nvSpPr>
          <p:cNvPr id="6" name="5 Marcador de contenido"/>
          <p:cNvSpPr>
            <a:spLocks noGrp="1"/>
          </p:cNvSpPr>
          <p:nvPr>
            <p:ph idx="1"/>
          </p:nvPr>
        </p:nvSpPr>
        <p:spPr>
          <a:xfrm>
            <a:off x="179512" y="1700809"/>
            <a:ext cx="2952328" cy="4464496"/>
          </a:xfrm>
          <a:solidFill>
            <a:schemeClr val="accent2">
              <a:lumMod val="40000"/>
              <a:lumOff val="60000"/>
            </a:schemeClr>
          </a:solidFill>
        </p:spPr>
        <p:txBody>
          <a:bodyPr>
            <a:normAutofit/>
          </a:bodyPr>
          <a:lstStyle/>
          <a:p>
            <a:pPr marL="0" indent="0" algn="ctr">
              <a:buNone/>
            </a:pPr>
            <a:endParaRPr lang="es-CO" sz="4800" dirty="0" smtClean="0"/>
          </a:p>
          <a:p>
            <a:pPr marL="0" indent="0" algn="ctr">
              <a:buNone/>
            </a:pPr>
            <a:r>
              <a:rPr lang="es-CO" sz="4800" dirty="0" smtClean="0"/>
              <a:t>Texto base: Apoc.17:1.</a:t>
            </a:r>
            <a:endParaRPr lang="es-CO" sz="4800" dirty="0"/>
          </a:p>
        </p:txBody>
      </p:sp>
    </p:spTree>
    <p:extLst>
      <p:ext uri="{BB962C8B-B14F-4D97-AF65-F5344CB8AC3E}">
        <p14:creationId xmlns:p14="http://schemas.microsoft.com/office/powerpoint/2010/main" val="21850652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lnSpcReduction="10000"/>
          </a:bodyPr>
          <a:lstStyle/>
          <a:p>
            <a:pPr marL="0" indent="0" algn="ctr">
              <a:buNone/>
            </a:pPr>
            <a:r>
              <a:rPr lang="es-CO" dirty="0" smtClean="0"/>
              <a:t>Antes de iniciar este tema, quiero decirle que no es mi intención herirle a causa del contenido de este tema, ya que tengo muchos queridos amigos que son miembros de la iglesia Católica y que son sinceros en su fe, pero siento que es mi deber mostrar lo que dice la Palabra de Dios.</a:t>
            </a:r>
          </a:p>
          <a:p>
            <a:pPr marL="0" indent="0">
              <a:buNone/>
            </a:pPr>
            <a:endParaRPr lang="es-CO" dirty="0"/>
          </a:p>
          <a:p>
            <a:pPr marL="0" indent="0" algn="ctr">
              <a:buNone/>
            </a:pPr>
            <a:r>
              <a:rPr lang="es-CO" dirty="0" smtClean="0"/>
              <a:t>Por tanto les pido que con mucha atención y reverencia me acompañen para que juntos estudiemos la Palabra de Dios, porque es Él el que habló por medio de sus siervos en el pasado, y desea que todos nosotros seamos salmos. De seguro, que al final usted y yo descubriremos que hemos sido grandemente bendecidos. Amen.      </a:t>
            </a:r>
            <a:endParaRPr lang="es-CO" dirty="0"/>
          </a:p>
        </p:txBody>
      </p:sp>
    </p:spTree>
    <p:extLst>
      <p:ext uri="{BB962C8B-B14F-4D97-AF65-F5344CB8AC3E}">
        <p14:creationId xmlns:p14="http://schemas.microsoft.com/office/powerpoint/2010/main" val="314069411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4126240" y="5589240"/>
            <a:ext cx="4752528" cy="913656"/>
          </a:xfrm>
          <a:blipFill>
            <a:blip r:embed="rId2"/>
            <a:tile tx="0" ty="0" sx="100000" sy="100000" flip="none" algn="tl"/>
          </a:blipFill>
        </p:spPr>
        <p:txBody>
          <a:bodyPr>
            <a:normAutofit/>
          </a:bodyPr>
          <a:lstStyle/>
          <a:p>
            <a:r>
              <a:rPr lang="es-CO" sz="4800" b="1" dirty="0" smtClean="0">
                <a:solidFill>
                  <a:srgbClr val="FF0000"/>
                </a:solidFill>
              </a:rPr>
              <a:t>Apocalipsis 17:1.</a:t>
            </a:r>
            <a:endParaRPr lang="es-CO" sz="4800" b="1"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6240" y="1700808"/>
            <a:ext cx="475252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Pergamino horizontal"/>
          <p:cNvSpPr/>
          <p:nvPr/>
        </p:nvSpPr>
        <p:spPr>
          <a:xfrm>
            <a:off x="251520" y="540040"/>
            <a:ext cx="8655104" cy="776313"/>
          </a:xfrm>
          <a:prstGeom prst="horizontalScrol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dirty="0">
                <a:latin typeface="Algerian" pitchFamily="82" charset="0"/>
              </a:rPr>
              <a:t>LA GRAN RAMERA</a:t>
            </a:r>
          </a:p>
        </p:txBody>
      </p:sp>
      <p:sp>
        <p:nvSpPr>
          <p:cNvPr id="2" name="1 Rectángulo"/>
          <p:cNvSpPr/>
          <p:nvPr/>
        </p:nvSpPr>
        <p:spPr>
          <a:xfrm>
            <a:off x="0" y="1556792"/>
            <a:ext cx="4126240" cy="5016758"/>
          </a:xfrm>
          <a:prstGeom prst="rect">
            <a:avLst/>
          </a:prstGeom>
        </p:spPr>
        <p:txBody>
          <a:bodyPr wrap="square">
            <a:spAutoFit/>
          </a:bodyPr>
          <a:lstStyle/>
          <a:p>
            <a:pPr algn="ctr"/>
            <a:r>
              <a:rPr lang="es-CO" sz="3200" b="1" dirty="0" smtClean="0">
                <a:solidFill>
                  <a:srgbClr val="FFFF00"/>
                </a:solidFill>
              </a:rPr>
              <a:t>«Y </a:t>
            </a:r>
            <a:r>
              <a:rPr lang="es-CO" sz="3200" b="1" dirty="0">
                <a:solidFill>
                  <a:srgbClr val="FFFF00"/>
                </a:solidFill>
              </a:rPr>
              <a:t>vino uno de los siete ángeles que tenían las siete copas, y habló conmigo, diciéndome: Ven acá, y te mostraré la condenación de la gran ramera, la cual está sentada sobre muchas </a:t>
            </a:r>
            <a:r>
              <a:rPr lang="es-CO" sz="3200" b="1" dirty="0" smtClean="0">
                <a:solidFill>
                  <a:srgbClr val="FFFF00"/>
                </a:solidFill>
              </a:rPr>
              <a:t>aguas»</a:t>
            </a:r>
            <a:endParaRPr lang="es-CO" sz="3200" b="1" dirty="0">
              <a:solidFill>
                <a:srgbClr val="FFFF00"/>
              </a:solidFill>
            </a:endParaRPr>
          </a:p>
        </p:txBody>
      </p:sp>
    </p:spTree>
    <p:extLst>
      <p:ext uri="{BB962C8B-B14F-4D97-AF65-F5344CB8AC3E}">
        <p14:creationId xmlns:p14="http://schemas.microsoft.com/office/powerpoint/2010/main" val="29491051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7500" lnSpcReduction="20000"/>
          </a:bodyPr>
          <a:lstStyle/>
          <a:p>
            <a:pPr marL="0" indent="0">
              <a:buNone/>
            </a:pPr>
            <a:r>
              <a:rPr lang="es-CO" dirty="0" smtClean="0"/>
              <a:t>Quiero llamar su atención sobre algo muy importante. Y es que la iglesia católica Romana, aplica esto de la Gran Ramera, al pueblo de Israel, ya que el se prostituyó,  Lea </a:t>
            </a:r>
            <a:r>
              <a:rPr lang="es-CO" dirty="0" smtClean="0">
                <a:solidFill>
                  <a:srgbClr val="FF0000"/>
                </a:solidFill>
              </a:rPr>
              <a:t>Oseas  capitulo 4: ;1:2; capitulo 2; Jeremías 2:1-13; Éxo.32:7-8; Num.14:11,12; Núm.11:18-20, 3-34 etc. Etc. </a:t>
            </a:r>
          </a:p>
          <a:p>
            <a:pPr marL="0" indent="0">
              <a:buNone/>
            </a:pPr>
            <a:r>
              <a:rPr lang="es-CO" dirty="0" smtClean="0"/>
              <a:t>Pero tengamos en cuenta al menos tres hechos importantes.</a:t>
            </a:r>
          </a:p>
          <a:p>
            <a:pPr marL="0" indent="0">
              <a:buNone/>
            </a:pPr>
            <a:r>
              <a:rPr lang="es-CO" sz="3600" b="1" dirty="0" smtClean="0">
                <a:solidFill>
                  <a:srgbClr val="FF0000"/>
                </a:solidFill>
              </a:rPr>
              <a:t>1</a:t>
            </a:r>
            <a:r>
              <a:rPr lang="es-CO" dirty="0" smtClean="0"/>
              <a:t>). </a:t>
            </a:r>
            <a:r>
              <a:rPr lang="es-CO" dirty="0"/>
              <a:t>Q</a:t>
            </a:r>
            <a:r>
              <a:rPr lang="es-CO" dirty="0" smtClean="0"/>
              <a:t>ue cuando el apóstol Juan recibió la revelación del Apocalipsis en el año 96 en la isla de Patmos, Jerusalén ya había sido destruida por los romanos en el año 70, según lo había profetizado Daniel, hecho que también fue anunciado por Jesús en </a:t>
            </a:r>
            <a:r>
              <a:rPr lang="es-CO" dirty="0" smtClean="0">
                <a:solidFill>
                  <a:srgbClr val="FF0000"/>
                </a:solidFill>
              </a:rPr>
              <a:t>Mat.24: 15-21</a:t>
            </a:r>
            <a:r>
              <a:rPr lang="es-CO" dirty="0" smtClean="0"/>
              <a:t>. </a:t>
            </a:r>
          </a:p>
          <a:p>
            <a:pPr marL="0" indent="0">
              <a:buNone/>
            </a:pPr>
            <a:endParaRPr lang="es-CO" sz="3600" b="1" dirty="0" smtClean="0">
              <a:solidFill>
                <a:srgbClr val="FF0000"/>
              </a:solidFill>
            </a:endParaRPr>
          </a:p>
          <a:p>
            <a:pPr marL="0" indent="0">
              <a:buNone/>
            </a:pPr>
            <a:r>
              <a:rPr lang="es-CO" sz="3600" b="1" dirty="0" smtClean="0">
                <a:solidFill>
                  <a:srgbClr val="FF0000"/>
                </a:solidFill>
              </a:rPr>
              <a:t>2</a:t>
            </a:r>
            <a:r>
              <a:rPr lang="es-CO" dirty="0" smtClean="0"/>
              <a:t>).  Por otra parte, la profecía siempre anuncia es lo futuro, no el pasado. </a:t>
            </a:r>
          </a:p>
          <a:p>
            <a:pPr marL="0" indent="0">
              <a:buNone/>
            </a:pPr>
            <a:r>
              <a:rPr lang="es-CO" sz="3600" b="1" dirty="0" smtClean="0">
                <a:solidFill>
                  <a:srgbClr val="FF0000"/>
                </a:solidFill>
              </a:rPr>
              <a:t>3</a:t>
            </a:r>
            <a:r>
              <a:rPr lang="es-CO" dirty="0" smtClean="0"/>
              <a:t>). El pueblo de Israel ya no era el pueblo de Dios, puesto que las setenta semanas asignadas a ellos  en </a:t>
            </a:r>
            <a:r>
              <a:rPr lang="es-CO" b="1" dirty="0" smtClean="0">
                <a:solidFill>
                  <a:srgbClr val="FF0000"/>
                </a:solidFill>
              </a:rPr>
              <a:t>Dan.9:24-27</a:t>
            </a:r>
            <a:r>
              <a:rPr lang="es-CO" dirty="0" smtClean="0"/>
              <a:t>, se habían cumplido con la lapidación de esteban en el año 34. Y mi deber es mostrar la verdad tal como está registrada en la Biblia, porque hay de mi si no lo hiciere. </a:t>
            </a:r>
          </a:p>
          <a:p>
            <a:pPr marL="0" indent="0">
              <a:buNone/>
            </a:pPr>
            <a:r>
              <a:rPr lang="es-CO" dirty="0" smtClean="0"/>
              <a:t>  </a:t>
            </a:r>
            <a:endParaRPr lang="es-CO" dirty="0"/>
          </a:p>
        </p:txBody>
      </p:sp>
    </p:spTree>
    <p:extLst>
      <p:ext uri="{BB962C8B-B14F-4D97-AF65-F5344CB8AC3E}">
        <p14:creationId xmlns:p14="http://schemas.microsoft.com/office/powerpoint/2010/main" val="2698302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80">
                                          <p:stCondLst>
                                            <p:cond delay="0"/>
                                          </p:stCondLst>
                                        </p:cTn>
                                        <p:tgtEl>
                                          <p:spTgt spid="3">
                                            <p:txEl>
                                              <p:pRg st="5" end="5"/>
                                            </p:txEl>
                                          </p:spTgt>
                                        </p:tgtEl>
                                      </p:cBhvr>
                                    </p:animEffect>
                                    <p:anim calcmode="lin" valueType="num">
                                      <p:cBhvr>
                                        <p:cTn id="2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5" end="5"/>
                                            </p:txEl>
                                          </p:spTgt>
                                        </p:tgtEl>
                                      </p:cBhvr>
                                      <p:to x="100000" y="60000"/>
                                    </p:animScale>
                                    <p:animScale>
                                      <p:cBhvr>
                                        <p:cTn id="27" dur="166" decel="50000">
                                          <p:stCondLst>
                                            <p:cond delay="676"/>
                                          </p:stCondLst>
                                        </p:cTn>
                                        <p:tgtEl>
                                          <p:spTgt spid="3">
                                            <p:txEl>
                                              <p:pRg st="5" end="5"/>
                                            </p:txEl>
                                          </p:spTgt>
                                        </p:tgtEl>
                                      </p:cBhvr>
                                      <p:to x="100000" y="100000"/>
                                    </p:animScale>
                                    <p:animScale>
                                      <p:cBhvr>
                                        <p:cTn id="28" dur="26">
                                          <p:stCondLst>
                                            <p:cond delay="1312"/>
                                          </p:stCondLst>
                                        </p:cTn>
                                        <p:tgtEl>
                                          <p:spTgt spid="3">
                                            <p:txEl>
                                              <p:pRg st="5" end="5"/>
                                            </p:txEl>
                                          </p:spTgt>
                                        </p:tgtEl>
                                      </p:cBhvr>
                                      <p:to x="100000" y="80000"/>
                                    </p:animScale>
                                    <p:animScale>
                                      <p:cBhvr>
                                        <p:cTn id="29" dur="166" decel="50000">
                                          <p:stCondLst>
                                            <p:cond delay="1338"/>
                                          </p:stCondLst>
                                        </p:cTn>
                                        <p:tgtEl>
                                          <p:spTgt spid="3">
                                            <p:txEl>
                                              <p:pRg st="5" end="5"/>
                                            </p:txEl>
                                          </p:spTgt>
                                        </p:tgtEl>
                                      </p:cBhvr>
                                      <p:to x="100000" y="100000"/>
                                    </p:animScale>
                                    <p:animScale>
                                      <p:cBhvr>
                                        <p:cTn id="30" dur="26">
                                          <p:stCondLst>
                                            <p:cond delay="1642"/>
                                          </p:stCondLst>
                                        </p:cTn>
                                        <p:tgtEl>
                                          <p:spTgt spid="3">
                                            <p:txEl>
                                              <p:pRg st="5" end="5"/>
                                            </p:txEl>
                                          </p:spTgt>
                                        </p:tgtEl>
                                      </p:cBhvr>
                                      <p:to x="100000" y="90000"/>
                                    </p:animScale>
                                    <p:animScale>
                                      <p:cBhvr>
                                        <p:cTn id="31" dur="166" decel="50000">
                                          <p:stCondLst>
                                            <p:cond delay="1668"/>
                                          </p:stCondLst>
                                        </p:cTn>
                                        <p:tgtEl>
                                          <p:spTgt spid="3">
                                            <p:txEl>
                                              <p:pRg st="5" end="5"/>
                                            </p:txEl>
                                          </p:spTgt>
                                        </p:tgtEl>
                                      </p:cBhvr>
                                      <p:to x="100000" y="100000"/>
                                    </p:animScale>
                                    <p:animScale>
                                      <p:cBhvr>
                                        <p:cTn id="32" dur="26">
                                          <p:stCondLst>
                                            <p:cond delay="1808"/>
                                          </p:stCondLst>
                                        </p:cTn>
                                        <p:tgtEl>
                                          <p:spTgt spid="3">
                                            <p:txEl>
                                              <p:pRg st="5" end="5"/>
                                            </p:txEl>
                                          </p:spTgt>
                                        </p:tgtEl>
                                      </p:cBhvr>
                                      <p:to x="100000" y="95000"/>
                                    </p:animScale>
                                    <p:animScale>
                                      <p:cBhvr>
                                        <p:cTn id="33"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9144000" cy="6336704"/>
          </a:xfrm>
          <a:solidFill>
            <a:schemeClr val="tx1"/>
          </a:solidFill>
        </p:spPr>
        <p:txBody>
          <a:bodyPr>
            <a:normAutofit/>
          </a:bodyPr>
          <a:lstStyle/>
          <a:p>
            <a:pPr marL="0" indent="0" algn="ctr">
              <a:buNone/>
            </a:pPr>
            <a:r>
              <a:rPr lang="es-CO" b="1" dirty="0" smtClean="0">
                <a:solidFill>
                  <a:srgbClr val="FFFF00"/>
                </a:solidFill>
              </a:rPr>
              <a:t>Lo que usted está u punto de ver impactara su vida para siempre.</a:t>
            </a:r>
          </a:p>
          <a:p>
            <a:pPr marL="0" indent="0" algn="ctr">
              <a:buNone/>
            </a:pPr>
            <a:endParaRPr lang="es-CO" b="1" dirty="0" smtClean="0">
              <a:solidFill>
                <a:srgbClr val="FFFF00"/>
              </a:solidFill>
            </a:endParaRPr>
          </a:p>
          <a:p>
            <a:pPr marL="0" indent="0" algn="ctr">
              <a:buNone/>
            </a:pPr>
            <a:r>
              <a:rPr lang="es-CO" b="1" dirty="0" smtClean="0">
                <a:solidFill>
                  <a:schemeClr val="bg1"/>
                </a:solidFill>
                <a:latin typeface="Agency FB" pitchFamily="34" charset="0"/>
              </a:rPr>
              <a:t>Es el cumplimiento profético irrefutable  de la Biblia y comprobado por la historia</a:t>
            </a:r>
          </a:p>
          <a:p>
            <a:pPr marL="0" indent="0" algn="ctr">
              <a:buNone/>
            </a:pPr>
            <a:r>
              <a:rPr lang="es-CO" b="1" dirty="0" smtClean="0">
                <a:solidFill>
                  <a:schemeClr val="bg1"/>
                </a:solidFill>
                <a:latin typeface="Agency FB" pitchFamily="34" charset="0"/>
              </a:rPr>
              <a:t>Debe tomar su tiempo para leer y entender este estudio y pedir la dirección de Dios. </a:t>
            </a:r>
          </a:p>
          <a:p>
            <a:pPr marL="0" indent="0" algn="ctr">
              <a:buNone/>
            </a:pPr>
            <a:r>
              <a:rPr lang="es-CO" b="1" dirty="0" smtClean="0">
                <a:solidFill>
                  <a:srgbClr val="FFFF00"/>
                </a:solidFill>
              </a:rPr>
              <a:t>Lo que usted va a ver aquí cambiará su fe, para su salvación, si usted ama a Dios, como dice Juan 14:15, seguirá «guardando sus Mandamientos», amara más su Palabra, y este estudio será su liberación.    </a:t>
            </a:r>
          </a:p>
          <a:p>
            <a:pPr marL="0" indent="0" algn="ctr">
              <a:buNone/>
            </a:pPr>
            <a:endParaRPr lang="es-CO" b="1" dirty="0">
              <a:solidFill>
                <a:srgbClr val="FFFF00"/>
              </a:solidFill>
            </a:endParaRPr>
          </a:p>
        </p:txBody>
      </p:sp>
    </p:spTree>
    <p:extLst>
      <p:ext uri="{BB962C8B-B14F-4D97-AF65-F5344CB8AC3E}">
        <p14:creationId xmlns:p14="http://schemas.microsoft.com/office/powerpoint/2010/main" val="33463437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Autofit/>
          </a:bodyPr>
          <a:lstStyle/>
          <a:p>
            <a:r>
              <a:rPr lang="es-CO" sz="2800" b="1" i="1" dirty="0" smtClean="0">
                <a:latin typeface="Agency FB" pitchFamily="34" charset="0"/>
              </a:rPr>
              <a:t>Siguiendo la fiel descripción que nos da la Biblia identificaremos todas las instituciones que componen la «Gran Ramera»</a:t>
            </a:r>
            <a:endParaRPr lang="es-CO" sz="2800" b="1" i="1" dirty="0">
              <a:latin typeface="Agency FB" pitchFamily="34" charset="0"/>
            </a:endParaRPr>
          </a:p>
        </p:txBody>
      </p:sp>
      <p:sp>
        <p:nvSpPr>
          <p:cNvPr id="3" name="2 Marcador de contenido"/>
          <p:cNvSpPr>
            <a:spLocks noGrp="1"/>
          </p:cNvSpPr>
          <p:nvPr>
            <p:ph idx="1"/>
          </p:nvPr>
        </p:nvSpPr>
        <p:spPr>
          <a:xfrm>
            <a:off x="457200" y="1600200"/>
            <a:ext cx="5842992" cy="2476872"/>
          </a:xfrm>
          <a:solidFill>
            <a:schemeClr val="accent1">
              <a:lumMod val="40000"/>
              <a:lumOff val="60000"/>
            </a:schemeClr>
          </a:solidFill>
        </p:spPr>
        <p:txBody>
          <a:bodyPr>
            <a:normAutofit fontScale="85000" lnSpcReduction="20000"/>
          </a:bodyPr>
          <a:lstStyle/>
          <a:p>
            <a:pPr marL="0" indent="0">
              <a:buNone/>
            </a:pPr>
            <a:r>
              <a:rPr lang="es-CO" sz="3500" b="1" dirty="0" smtClean="0">
                <a:solidFill>
                  <a:srgbClr val="FF0000"/>
                </a:solidFill>
              </a:rPr>
              <a:t>1</a:t>
            </a:r>
            <a:r>
              <a:rPr lang="es-CO" dirty="0" smtClean="0"/>
              <a:t>). La «Gran ramera» esta identificada desde un principio, como la iglesia Católica Romana, porque fue ella la </a:t>
            </a:r>
            <a:r>
              <a:rPr lang="es-CO" dirty="0"/>
              <a:t>que según </a:t>
            </a:r>
            <a:r>
              <a:rPr lang="es-CO" dirty="0">
                <a:solidFill>
                  <a:srgbClr val="FF0000"/>
                </a:solidFill>
              </a:rPr>
              <a:t>Daniel </a:t>
            </a:r>
            <a:r>
              <a:rPr lang="es-CO" dirty="0" smtClean="0">
                <a:solidFill>
                  <a:srgbClr val="FF0000"/>
                </a:solidFill>
              </a:rPr>
              <a:t>7:25</a:t>
            </a:r>
            <a:r>
              <a:rPr lang="es-CO" dirty="0" smtClean="0"/>
              <a:t>, (</a:t>
            </a:r>
            <a:r>
              <a:rPr lang="es-CO" b="1" dirty="0" smtClean="0">
                <a:solidFill>
                  <a:srgbClr val="FF0000"/>
                </a:solidFill>
              </a:rPr>
              <a:t>1</a:t>
            </a:r>
            <a:r>
              <a:rPr lang="es-CO" dirty="0" smtClean="0"/>
              <a:t>), «habló </a:t>
            </a:r>
            <a:r>
              <a:rPr lang="es-CO" dirty="0"/>
              <a:t>palabras contra el Altísimo, </a:t>
            </a:r>
            <a:r>
              <a:rPr lang="es-CO" dirty="0" smtClean="0"/>
              <a:t>(</a:t>
            </a:r>
            <a:r>
              <a:rPr lang="es-CO" b="1" dirty="0" smtClean="0">
                <a:solidFill>
                  <a:srgbClr val="FF0000"/>
                </a:solidFill>
              </a:rPr>
              <a:t>2</a:t>
            </a:r>
            <a:r>
              <a:rPr lang="es-CO" dirty="0" smtClean="0"/>
              <a:t>), a </a:t>
            </a:r>
            <a:r>
              <a:rPr lang="es-CO" dirty="0"/>
              <a:t>los santos del Altísimo </a:t>
            </a:r>
            <a:r>
              <a:rPr lang="es-CO" dirty="0" smtClean="0"/>
              <a:t>quebrantó y (</a:t>
            </a:r>
            <a:r>
              <a:rPr lang="es-CO" b="1" dirty="0" smtClean="0">
                <a:solidFill>
                  <a:srgbClr val="FF0000"/>
                </a:solidFill>
              </a:rPr>
              <a:t>3</a:t>
            </a:r>
            <a:r>
              <a:rPr lang="es-CO" dirty="0" smtClean="0"/>
              <a:t>), pensó </a:t>
            </a:r>
            <a:r>
              <a:rPr lang="es-CO" dirty="0"/>
              <a:t>en mudar los tiempos y la </a:t>
            </a:r>
            <a:r>
              <a:rPr lang="es-CO" dirty="0" smtClean="0"/>
              <a:t>ley»: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7" y="1772816"/>
            <a:ext cx="2514600" cy="2179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5145" y="4293096"/>
            <a:ext cx="2752725" cy="2026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343471"/>
            <a:ext cx="5616624" cy="2062103"/>
          </a:xfrm>
          <a:prstGeom prst="rect">
            <a:avLst/>
          </a:prstGeom>
          <a:solidFill>
            <a:schemeClr val="accent1">
              <a:lumMod val="40000"/>
              <a:lumOff val="60000"/>
            </a:schemeClr>
          </a:solidFill>
        </p:spPr>
        <p:txBody>
          <a:bodyPr wrap="square">
            <a:spAutoFit/>
          </a:bodyPr>
          <a:lstStyle/>
          <a:p>
            <a:r>
              <a:rPr lang="es-CO" sz="3200" b="1" dirty="0">
                <a:solidFill>
                  <a:srgbClr val="FF0000"/>
                </a:solidFill>
              </a:rPr>
              <a:t>2</a:t>
            </a:r>
            <a:r>
              <a:rPr lang="es-CO" sz="2400" dirty="0"/>
              <a:t>). Y finalmente, todas las instituciones religiosas que </a:t>
            </a:r>
            <a:r>
              <a:rPr lang="es-CO" sz="2400" dirty="0" smtClean="0"/>
              <a:t>sigan </a:t>
            </a:r>
            <a:r>
              <a:rPr lang="es-CO" sz="2400" dirty="0"/>
              <a:t>sus lineamientos, guardando el domingo, también </a:t>
            </a:r>
            <a:r>
              <a:rPr lang="es-CO" sz="2400" dirty="0" smtClean="0"/>
              <a:t>formarán parte de </a:t>
            </a:r>
            <a:r>
              <a:rPr lang="es-CO" sz="2400" dirty="0"/>
              <a:t>esta «gran </a:t>
            </a:r>
            <a:r>
              <a:rPr lang="es-CO" sz="2400" dirty="0" smtClean="0"/>
              <a:t>Ramera</a:t>
            </a:r>
            <a:r>
              <a:rPr lang="es-CO" sz="2400" dirty="0"/>
              <a:t>», a donde apunta el llamado «ecumenismo».</a:t>
            </a:r>
          </a:p>
        </p:txBody>
      </p:sp>
    </p:spTree>
    <p:extLst>
      <p:ext uri="{BB962C8B-B14F-4D97-AF65-F5344CB8AC3E}">
        <p14:creationId xmlns:p14="http://schemas.microsoft.com/office/powerpoint/2010/main" val="5009227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1000" fill="hold"/>
                                        <p:tgtEl>
                                          <p:spTgt spid="2050"/>
                                        </p:tgtEl>
                                        <p:attrNameLst>
                                          <p:attrName>ppt_w</p:attrName>
                                        </p:attrNameLst>
                                      </p:cBhvr>
                                      <p:tavLst>
                                        <p:tav tm="0">
                                          <p:val>
                                            <p:fltVal val="0"/>
                                          </p:val>
                                        </p:tav>
                                        <p:tav tm="100000">
                                          <p:val>
                                            <p:strVal val="#ppt_w"/>
                                          </p:val>
                                        </p:tav>
                                      </p:tavLst>
                                    </p:anim>
                                    <p:anim calcmode="lin" valueType="num">
                                      <p:cBhvr>
                                        <p:cTn id="22" dur="1000" fill="hold"/>
                                        <p:tgtEl>
                                          <p:spTgt spid="2050"/>
                                        </p:tgtEl>
                                        <p:attrNameLst>
                                          <p:attrName>ppt_h</p:attrName>
                                        </p:attrNameLst>
                                      </p:cBhvr>
                                      <p:tavLst>
                                        <p:tav tm="0">
                                          <p:val>
                                            <p:fltVal val="0"/>
                                          </p:val>
                                        </p:tav>
                                        <p:tav tm="100000">
                                          <p:val>
                                            <p:strVal val="#ppt_h"/>
                                          </p:val>
                                        </p:tav>
                                      </p:tavLst>
                                    </p:anim>
                                    <p:anim calcmode="lin" valueType="num">
                                      <p:cBhvr>
                                        <p:cTn id="23" dur="1000" fill="hold"/>
                                        <p:tgtEl>
                                          <p:spTgt spid="2050"/>
                                        </p:tgtEl>
                                        <p:attrNameLst>
                                          <p:attrName>style.rotation</p:attrName>
                                        </p:attrNameLst>
                                      </p:cBhvr>
                                      <p:tavLst>
                                        <p:tav tm="0">
                                          <p:val>
                                            <p:fltVal val="90"/>
                                          </p:val>
                                        </p:tav>
                                        <p:tav tm="100000">
                                          <p:val>
                                            <p:fltVal val="0"/>
                                          </p:val>
                                        </p:tav>
                                      </p:tavLst>
                                    </p:anim>
                                    <p:animEffect transition="in" filter="fade">
                                      <p:cBhvr>
                                        <p:cTn id="24" dur="1000"/>
                                        <p:tgtEl>
                                          <p:spTgt spid="2050"/>
                                        </p:tgtEl>
                                      </p:cBhvr>
                                    </p:animEffect>
                                  </p:childTnLst>
                                </p:cTn>
                              </p:par>
                              <p:par>
                                <p:cTn id="25" presetID="31" presetClass="entr" presetSubtype="0" fill="hold" nodeType="withEffect">
                                  <p:stCondLst>
                                    <p:cond delay="0"/>
                                  </p:stCondLst>
                                  <p:childTnLst>
                                    <p:set>
                                      <p:cBhvr>
                                        <p:cTn id="26" dur="1" fill="hold">
                                          <p:stCondLst>
                                            <p:cond delay="0"/>
                                          </p:stCondLst>
                                        </p:cTn>
                                        <p:tgtEl>
                                          <p:spTgt spid="2051"/>
                                        </p:tgtEl>
                                        <p:attrNameLst>
                                          <p:attrName>style.visibility</p:attrName>
                                        </p:attrNameLst>
                                      </p:cBhvr>
                                      <p:to>
                                        <p:strVal val="visible"/>
                                      </p:to>
                                    </p:set>
                                    <p:anim calcmode="lin" valueType="num">
                                      <p:cBhvr>
                                        <p:cTn id="27" dur="1000" fill="hold"/>
                                        <p:tgtEl>
                                          <p:spTgt spid="2051"/>
                                        </p:tgtEl>
                                        <p:attrNameLst>
                                          <p:attrName>ppt_w</p:attrName>
                                        </p:attrNameLst>
                                      </p:cBhvr>
                                      <p:tavLst>
                                        <p:tav tm="0">
                                          <p:val>
                                            <p:fltVal val="0"/>
                                          </p:val>
                                        </p:tav>
                                        <p:tav tm="100000">
                                          <p:val>
                                            <p:strVal val="#ppt_w"/>
                                          </p:val>
                                        </p:tav>
                                      </p:tavLst>
                                    </p:anim>
                                    <p:anim calcmode="lin" valueType="num">
                                      <p:cBhvr>
                                        <p:cTn id="28" dur="1000" fill="hold"/>
                                        <p:tgtEl>
                                          <p:spTgt spid="2051"/>
                                        </p:tgtEl>
                                        <p:attrNameLst>
                                          <p:attrName>ppt_h</p:attrName>
                                        </p:attrNameLst>
                                      </p:cBhvr>
                                      <p:tavLst>
                                        <p:tav tm="0">
                                          <p:val>
                                            <p:fltVal val="0"/>
                                          </p:val>
                                        </p:tav>
                                        <p:tav tm="100000">
                                          <p:val>
                                            <p:strVal val="#ppt_h"/>
                                          </p:val>
                                        </p:tav>
                                      </p:tavLst>
                                    </p:anim>
                                    <p:anim calcmode="lin" valueType="num">
                                      <p:cBhvr>
                                        <p:cTn id="29" dur="1000" fill="hold"/>
                                        <p:tgtEl>
                                          <p:spTgt spid="2051"/>
                                        </p:tgtEl>
                                        <p:attrNameLst>
                                          <p:attrName>style.rotation</p:attrName>
                                        </p:attrNameLst>
                                      </p:cBhvr>
                                      <p:tavLst>
                                        <p:tav tm="0">
                                          <p:val>
                                            <p:fltVal val="90"/>
                                          </p:val>
                                        </p:tav>
                                        <p:tav tm="100000">
                                          <p:val>
                                            <p:fltVal val="0"/>
                                          </p:val>
                                        </p:tav>
                                      </p:tavLst>
                                    </p:anim>
                                    <p:animEffect transition="in" filter="fade">
                                      <p:cBhvr>
                                        <p:cTn id="30" dur="1000"/>
                                        <p:tgtEl>
                                          <p:spTgt spid="2051"/>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style.rotation</p:attrName>
                                        </p:attrNameLst>
                                      </p:cBhvr>
                                      <p:tavLst>
                                        <p:tav tm="0">
                                          <p:val>
                                            <p:fltVal val="90"/>
                                          </p:val>
                                        </p:tav>
                                        <p:tav tm="100000">
                                          <p:val>
                                            <p:fltVal val="0"/>
                                          </p:val>
                                        </p:tav>
                                      </p:tavLst>
                                    </p:anim>
                                    <p:animEffect transition="in" filter="fade">
                                      <p:cBhvr>
                                        <p:cTn id="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i="1" dirty="0">
                <a:latin typeface="Agency FB" pitchFamily="34" charset="0"/>
              </a:rPr>
              <a:t>¿</a:t>
            </a:r>
            <a:r>
              <a:rPr lang="es-CO" b="1" i="1" dirty="0" smtClean="0">
                <a:latin typeface="Agency FB" pitchFamily="34" charset="0"/>
              </a:rPr>
              <a:t>Como describe la Biblia la condenación de la gran ramera?</a:t>
            </a:r>
            <a:endParaRPr lang="es-CO" b="1" i="1" dirty="0">
              <a:latin typeface="Agency FB" pitchFamily="34" charset="0"/>
            </a:endParaRPr>
          </a:p>
        </p:txBody>
      </p:sp>
      <p:sp>
        <p:nvSpPr>
          <p:cNvPr id="3" name="2 Marcador de contenido"/>
          <p:cNvSpPr>
            <a:spLocks noGrp="1"/>
          </p:cNvSpPr>
          <p:nvPr>
            <p:ph idx="1"/>
          </p:nvPr>
        </p:nvSpPr>
        <p:spPr>
          <a:xfrm>
            <a:off x="0" y="1600200"/>
            <a:ext cx="9144000" cy="5257800"/>
          </a:xfrm>
        </p:spPr>
        <p:txBody>
          <a:bodyPr>
            <a:normAutofit fontScale="85000" lnSpcReduction="20000"/>
          </a:bodyPr>
          <a:lstStyle/>
          <a:p>
            <a:pPr marL="514350" indent="-514350">
              <a:buAutoNum type="arabicPeriod"/>
            </a:pPr>
            <a:r>
              <a:rPr lang="es-CO" dirty="0" smtClean="0"/>
              <a:t>Beberá del vino de la ira de Dios. </a:t>
            </a:r>
            <a:r>
              <a:rPr lang="es-CO" dirty="0" smtClean="0">
                <a:solidFill>
                  <a:srgbClr val="FF0000"/>
                </a:solidFill>
              </a:rPr>
              <a:t>Apoc.14:</a:t>
            </a:r>
            <a:r>
              <a:rPr lang="es-CO" b="1" u="sng" dirty="0" smtClean="0">
                <a:solidFill>
                  <a:srgbClr val="FF0000"/>
                </a:solidFill>
              </a:rPr>
              <a:t>9</a:t>
            </a:r>
            <a:r>
              <a:rPr lang="es-CO" dirty="0" smtClean="0">
                <a:solidFill>
                  <a:srgbClr val="FF0000"/>
                </a:solidFill>
              </a:rPr>
              <a:t>,10.</a:t>
            </a:r>
          </a:p>
          <a:p>
            <a:pPr marL="514350" indent="-514350">
              <a:buAutoNum type="arabicPeriod"/>
            </a:pPr>
            <a:r>
              <a:rPr lang="es-CO" dirty="0" smtClean="0"/>
              <a:t>Será atormentado con fuego y azufre. </a:t>
            </a:r>
            <a:r>
              <a:rPr lang="es-CO" dirty="0" smtClean="0">
                <a:solidFill>
                  <a:srgbClr val="FF0000"/>
                </a:solidFill>
              </a:rPr>
              <a:t>Apoc.14:10</a:t>
            </a:r>
            <a:r>
              <a:rPr lang="es-CO" dirty="0" smtClean="0"/>
              <a:t>.</a:t>
            </a:r>
          </a:p>
          <a:p>
            <a:pPr marL="514350" indent="-514350">
              <a:buAutoNum type="arabicPeriod"/>
            </a:pPr>
            <a:r>
              <a:rPr lang="es-CO" dirty="0" smtClean="0"/>
              <a:t>Su tormento sube para siempre jamás, quiere decir, </a:t>
            </a:r>
            <a:r>
              <a:rPr lang="es-CO" u="sng" dirty="0" smtClean="0">
                <a:latin typeface="Agency FB" pitchFamily="34" charset="0"/>
              </a:rPr>
              <a:t>hasta que sean quemados totalmente.</a:t>
            </a:r>
          </a:p>
          <a:p>
            <a:pPr marL="514350" indent="-514350">
              <a:buAutoNum type="arabicPeriod"/>
            </a:pPr>
            <a:r>
              <a:rPr lang="es-CO" dirty="0" smtClean="0"/>
              <a:t> Este tormento lo reciben los que «</a:t>
            </a:r>
            <a:r>
              <a:rPr lang="es-CO" dirty="0" smtClean="0">
                <a:latin typeface="Agency FB" pitchFamily="34" charset="0"/>
              </a:rPr>
              <a:t>adoran a la bestia</a:t>
            </a:r>
            <a:r>
              <a:rPr lang="es-CO" dirty="0" smtClean="0"/>
              <a:t>», </a:t>
            </a:r>
            <a:r>
              <a:rPr lang="es-CO" dirty="0"/>
              <a:t>(</a:t>
            </a:r>
            <a:r>
              <a:rPr lang="es-CO" dirty="0" smtClean="0"/>
              <a:t>iglesia Católica, y sus hijas), obedecen a la «</a:t>
            </a:r>
            <a:r>
              <a:rPr lang="es-CO" dirty="0" smtClean="0">
                <a:latin typeface="Agency FB" pitchFamily="34" charset="0"/>
              </a:rPr>
              <a:t>imagen</a:t>
            </a:r>
            <a:r>
              <a:rPr lang="es-CO" dirty="0" smtClean="0"/>
              <a:t>», (poder secular), y reciben la «</a:t>
            </a:r>
            <a:r>
              <a:rPr lang="es-CO" dirty="0" smtClean="0">
                <a:latin typeface="Agency FB" pitchFamily="34" charset="0"/>
              </a:rPr>
              <a:t>marca de su nombre</a:t>
            </a:r>
            <a:r>
              <a:rPr lang="es-CO" dirty="0" smtClean="0"/>
              <a:t>», (observancia del domingo).</a:t>
            </a:r>
            <a:r>
              <a:rPr lang="es-CO" dirty="0"/>
              <a:t>P</a:t>
            </a:r>
            <a:r>
              <a:rPr lang="es-CO" dirty="0" smtClean="0"/>
              <a:t>ara entender esto </a:t>
            </a:r>
            <a:r>
              <a:rPr lang="es-CO" dirty="0" smtClean="0">
                <a:solidFill>
                  <a:srgbClr val="FF0000"/>
                </a:solidFill>
              </a:rPr>
              <a:t>Bea el C.B.A. sobre Apoc.13:14,16 y 14:11.</a:t>
            </a:r>
          </a:p>
          <a:p>
            <a:pPr marL="514350" indent="-514350">
              <a:buAutoNum type="arabicPeriod"/>
            </a:pPr>
            <a:r>
              <a:rPr lang="es-CO" dirty="0"/>
              <a:t> La gran </a:t>
            </a:r>
            <a:r>
              <a:rPr lang="es-CO" dirty="0" smtClean="0"/>
              <a:t>Babilonia vino </a:t>
            </a:r>
            <a:r>
              <a:rPr lang="es-CO" dirty="0"/>
              <a:t>en memoria delante de Dios, para darle el cáliz del vino del ardor de su </a:t>
            </a:r>
            <a:r>
              <a:rPr lang="es-CO" dirty="0" smtClean="0"/>
              <a:t>ira. Apoc.16:19.</a:t>
            </a:r>
          </a:p>
          <a:p>
            <a:pPr marL="514350" indent="-514350">
              <a:buAutoNum type="arabicPeriod"/>
            </a:pPr>
            <a:r>
              <a:rPr lang="es-CO" dirty="0"/>
              <a:t> "Ven acá y te mostraré la sentencia contra la gran ramera</a:t>
            </a:r>
            <a:r>
              <a:rPr lang="es-CO" dirty="0" smtClean="0"/>
              <a:t>, </a:t>
            </a:r>
            <a:r>
              <a:rPr lang="es-CO" dirty="0"/>
              <a:t>la que está sentada sobre muchas aguas</a:t>
            </a:r>
            <a:r>
              <a:rPr lang="es-CO" dirty="0" smtClean="0"/>
              <a:t>. </a:t>
            </a:r>
            <a:r>
              <a:rPr lang="es-CO" u="sng" dirty="0" smtClean="0">
                <a:solidFill>
                  <a:srgbClr val="FF0000"/>
                </a:solidFill>
              </a:rPr>
              <a:t>Apoc.17:1</a:t>
            </a:r>
            <a:r>
              <a:rPr lang="es-CO" dirty="0" smtClean="0"/>
              <a:t>. Aguas representan</a:t>
            </a:r>
            <a:r>
              <a:rPr lang="es-CO" dirty="0" smtClean="0">
                <a:latin typeface="Agency FB" pitchFamily="34" charset="0"/>
              </a:rPr>
              <a:t>  «pueblos</a:t>
            </a:r>
            <a:r>
              <a:rPr lang="es-CO" dirty="0">
                <a:latin typeface="Agency FB" pitchFamily="34" charset="0"/>
              </a:rPr>
              <a:t>, muchedumbres, naciones y </a:t>
            </a:r>
            <a:r>
              <a:rPr lang="es-CO" dirty="0" smtClean="0">
                <a:latin typeface="Agency FB" pitchFamily="34" charset="0"/>
              </a:rPr>
              <a:t>lenguas»</a:t>
            </a:r>
            <a:r>
              <a:rPr lang="es-CO" dirty="0" smtClean="0"/>
              <a:t>. </a:t>
            </a:r>
            <a:r>
              <a:rPr lang="es-CO" u="sng" dirty="0" smtClean="0">
                <a:solidFill>
                  <a:srgbClr val="FF0000"/>
                </a:solidFill>
              </a:rPr>
              <a:t>Verso 15</a:t>
            </a:r>
            <a:r>
              <a:rPr lang="es-CO" dirty="0" smtClean="0"/>
              <a:t>.</a:t>
            </a:r>
            <a:endParaRPr lang="es-CO" dirty="0"/>
          </a:p>
        </p:txBody>
      </p:sp>
    </p:spTree>
    <p:extLst>
      <p:ext uri="{BB962C8B-B14F-4D97-AF65-F5344CB8AC3E}">
        <p14:creationId xmlns:p14="http://schemas.microsoft.com/office/powerpoint/2010/main" val="399581262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i="1" dirty="0" smtClean="0">
                <a:latin typeface="Agency FB" pitchFamily="34" charset="0"/>
              </a:rPr>
              <a:t>¿Quiénes participarán de la destrucción de la gran ramera?</a:t>
            </a:r>
            <a:endParaRPr lang="es-CO" b="1" i="1" dirty="0">
              <a:latin typeface="Agency FB" pitchFamily="34" charset="0"/>
            </a:endParaRPr>
          </a:p>
        </p:txBody>
      </p:sp>
      <p:sp>
        <p:nvSpPr>
          <p:cNvPr id="3" name="2 Marcador de contenido"/>
          <p:cNvSpPr>
            <a:spLocks noGrp="1"/>
          </p:cNvSpPr>
          <p:nvPr>
            <p:ph idx="1"/>
          </p:nvPr>
        </p:nvSpPr>
        <p:spPr>
          <a:xfrm>
            <a:off x="3347864" y="1600201"/>
            <a:ext cx="2880320" cy="3124944"/>
          </a:xfrm>
        </p:spPr>
        <p:txBody>
          <a:bodyPr>
            <a:normAutofit fontScale="92500"/>
          </a:bodyPr>
          <a:lstStyle/>
          <a:p>
            <a:pPr marL="0" indent="0" algn="ctr">
              <a:buNone/>
            </a:pPr>
            <a:r>
              <a:rPr lang="es-CO" dirty="0" smtClean="0">
                <a:solidFill>
                  <a:srgbClr val="FF0000"/>
                </a:solidFill>
              </a:rPr>
              <a:t>Apoc.20:15. </a:t>
            </a:r>
            <a:r>
              <a:rPr lang="es-CO" dirty="0" smtClean="0"/>
              <a:t>«</a:t>
            </a:r>
            <a:r>
              <a:rPr lang="es-CO" dirty="0" smtClean="0">
                <a:latin typeface="Agency FB" pitchFamily="34" charset="0"/>
              </a:rPr>
              <a:t>El </a:t>
            </a:r>
            <a:r>
              <a:rPr lang="es-CO" dirty="0">
                <a:latin typeface="Agency FB" pitchFamily="34" charset="0"/>
              </a:rPr>
              <a:t>que no se halló inscrito en el libro de la vida, fue lanzado al lago de </a:t>
            </a:r>
            <a:r>
              <a:rPr lang="es-CO" dirty="0" smtClean="0">
                <a:latin typeface="Agency FB" pitchFamily="34" charset="0"/>
              </a:rPr>
              <a:t>fuego</a:t>
            </a:r>
            <a:r>
              <a:rPr lang="es-CO" dirty="0" smtClean="0"/>
              <a:t>».</a:t>
            </a:r>
          </a:p>
          <a:p>
            <a:pPr marL="0" indent="0" algn="ctr">
              <a:buNone/>
            </a:pPr>
            <a:r>
              <a:rPr lang="es-CO" dirty="0" smtClean="0"/>
              <a:t> </a:t>
            </a:r>
            <a:r>
              <a:rPr lang="es-CO" b="1" dirty="0" smtClean="0">
                <a:solidFill>
                  <a:srgbClr val="FF0000"/>
                </a:solidFill>
              </a:rPr>
              <a:t>Lea Apoc.13:8.</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889" y="1844824"/>
            <a:ext cx="2466975" cy="272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700808"/>
            <a:ext cx="2466975" cy="272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5157192"/>
            <a:ext cx="6984776" cy="1384995"/>
          </a:xfrm>
          <a:prstGeom prst="rect">
            <a:avLst/>
          </a:prstGeom>
          <a:solidFill>
            <a:schemeClr val="tx2">
              <a:lumMod val="20000"/>
              <a:lumOff val="80000"/>
            </a:schemeClr>
          </a:solidFill>
        </p:spPr>
        <p:txBody>
          <a:bodyPr wrap="square">
            <a:spAutoFit/>
          </a:bodyPr>
          <a:lstStyle/>
          <a:p>
            <a:pPr algn="ctr"/>
            <a:r>
              <a:rPr lang="es-CO" sz="2800" b="1" dirty="0" smtClean="0">
                <a:solidFill>
                  <a:srgbClr val="FF0000"/>
                </a:solidFill>
              </a:rPr>
              <a:t>Lucas 10:20</a:t>
            </a:r>
            <a:r>
              <a:rPr lang="es-CO" sz="2800" dirty="0" smtClean="0"/>
              <a:t>. «</a:t>
            </a:r>
            <a:r>
              <a:rPr lang="es-CO" sz="2800" b="1" dirty="0" smtClean="0">
                <a:latin typeface="Agency FB" pitchFamily="34" charset="0"/>
              </a:rPr>
              <a:t>Mas </a:t>
            </a:r>
            <a:r>
              <a:rPr lang="es-CO" sz="2800" b="1" dirty="0">
                <a:latin typeface="Agency FB" pitchFamily="34" charset="0"/>
              </a:rPr>
              <a:t>no os gocéis de esto, que los espíritus se os sujetan; antes gozaos de que vuestros nombres están escritos en los </a:t>
            </a:r>
            <a:r>
              <a:rPr lang="es-CO" sz="2800" b="1" dirty="0" smtClean="0">
                <a:latin typeface="Agency FB" pitchFamily="34" charset="0"/>
              </a:rPr>
              <a:t>cielos</a:t>
            </a:r>
            <a:r>
              <a:rPr lang="es-CO" sz="2800" dirty="0" smtClean="0"/>
              <a:t>»</a:t>
            </a:r>
            <a:endParaRPr lang="es-CO" sz="2800" dirty="0"/>
          </a:p>
        </p:txBody>
      </p:sp>
    </p:spTree>
    <p:extLst>
      <p:ext uri="{BB962C8B-B14F-4D97-AF65-F5344CB8AC3E}">
        <p14:creationId xmlns:p14="http://schemas.microsoft.com/office/powerpoint/2010/main" val="254302869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1000" fill="hold"/>
                                        <p:tgtEl>
                                          <p:spTgt spid="2050"/>
                                        </p:tgtEl>
                                        <p:attrNameLst>
                                          <p:attrName>ppt_w</p:attrName>
                                        </p:attrNameLst>
                                      </p:cBhvr>
                                      <p:tavLst>
                                        <p:tav tm="0">
                                          <p:val>
                                            <p:fltVal val="0"/>
                                          </p:val>
                                        </p:tav>
                                        <p:tav tm="100000">
                                          <p:val>
                                            <p:strVal val="#ppt_w"/>
                                          </p:val>
                                        </p:tav>
                                      </p:tavLst>
                                    </p:anim>
                                    <p:anim calcmode="lin" valueType="num">
                                      <p:cBhvr>
                                        <p:cTn id="22" dur="1000" fill="hold"/>
                                        <p:tgtEl>
                                          <p:spTgt spid="2050"/>
                                        </p:tgtEl>
                                        <p:attrNameLst>
                                          <p:attrName>ppt_h</p:attrName>
                                        </p:attrNameLst>
                                      </p:cBhvr>
                                      <p:tavLst>
                                        <p:tav tm="0">
                                          <p:val>
                                            <p:fltVal val="0"/>
                                          </p:val>
                                        </p:tav>
                                        <p:tav tm="100000">
                                          <p:val>
                                            <p:strVal val="#ppt_h"/>
                                          </p:val>
                                        </p:tav>
                                      </p:tavLst>
                                    </p:anim>
                                    <p:anim calcmode="lin" valueType="num">
                                      <p:cBhvr>
                                        <p:cTn id="23" dur="1000" fill="hold"/>
                                        <p:tgtEl>
                                          <p:spTgt spid="2050"/>
                                        </p:tgtEl>
                                        <p:attrNameLst>
                                          <p:attrName>style.rotation</p:attrName>
                                        </p:attrNameLst>
                                      </p:cBhvr>
                                      <p:tavLst>
                                        <p:tav tm="0">
                                          <p:val>
                                            <p:fltVal val="90"/>
                                          </p:val>
                                        </p:tav>
                                        <p:tav tm="100000">
                                          <p:val>
                                            <p:fltVal val="0"/>
                                          </p:val>
                                        </p:tav>
                                      </p:tavLst>
                                    </p:anim>
                                    <p:animEffect transition="in" filter="fade">
                                      <p:cBhvr>
                                        <p:cTn id="24" dur="1000"/>
                                        <p:tgtEl>
                                          <p:spTgt spid="2050"/>
                                        </p:tgtEl>
                                      </p:cBhvr>
                                    </p:animEffect>
                                  </p:childTnLst>
                                </p:cTn>
                              </p:par>
                              <p:par>
                                <p:cTn id="25" presetID="31" presetClass="entr" presetSubtype="0" fill="hold" nodeType="withEffect">
                                  <p:stCondLst>
                                    <p:cond delay="0"/>
                                  </p:stCondLst>
                                  <p:childTnLst>
                                    <p:set>
                                      <p:cBhvr>
                                        <p:cTn id="26" dur="1" fill="hold">
                                          <p:stCondLst>
                                            <p:cond delay="0"/>
                                          </p:stCondLst>
                                        </p:cTn>
                                        <p:tgtEl>
                                          <p:spTgt spid="2051"/>
                                        </p:tgtEl>
                                        <p:attrNameLst>
                                          <p:attrName>style.visibility</p:attrName>
                                        </p:attrNameLst>
                                      </p:cBhvr>
                                      <p:to>
                                        <p:strVal val="visible"/>
                                      </p:to>
                                    </p:set>
                                    <p:anim calcmode="lin" valueType="num">
                                      <p:cBhvr>
                                        <p:cTn id="27" dur="1000" fill="hold"/>
                                        <p:tgtEl>
                                          <p:spTgt spid="2051"/>
                                        </p:tgtEl>
                                        <p:attrNameLst>
                                          <p:attrName>ppt_w</p:attrName>
                                        </p:attrNameLst>
                                      </p:cBhvr>
                                      <p:tavLst>
                                        <p:tav tm="0">
                                          <p:val>
                                            <p:fltVal val="0"/>
                                          </p:val>
                                        </p:tav>
                                        <p:tav tm="100000">
                                          <p:val>
                                            <p:strVal val="#ppt_w"/>
                                          </p:val>
                                        </p:tav>
                                      </p:tavLst>
                                    </p:anim>
                                    <p:anim calcmode="lin" valueType="num">
                                      <p:cBhvr>
                                        <p:cTn id="28" dur="1000" fill="hold"/>
                                        <p:tgtEl>
                                          <p:spTgt spid="2051"/>
                                        </p:tgtEl>
                                        <p:attrNameLst>
                                          <p:attrName>ppt_h</p:attrName>
                                        </p:attrNameLst>
                                      </p:cBhvr>
                                      <p:tavLst>
                                        <p:tav tm="0">
                                          <p:val>
                                            <p:fltVal val="0"/>
                                          </p:val>
                                        </p:tav>
                                        <p:tav tm="100000">
                                          <p:val>
                                            <p:strVal val="#ppt_h"/>
                                          </p:val>
                                        </p:tav>
                                      </p:tavLst>
                                    </p:anim>
                                    <p:anim calcmode="lin" valueType="num">
                                      <p:cBhvr>
                                        <p:cTn id="29" dur="1000" fill="hold"/>
                                        <p:tgtEl>
                                          <p:spTgt spid="2051"/>
                                        </p:tgtEl>
                                        <p:attrNameLst>
                                          <p:attrName>style.rotation</p:attrName>
                                        </p:attrNameLst>
                                      </p:cBhvr>
                                      <p:tavLst>
                                        <p:tav tm="0">
                                          <p:val>
                                            <p:fltVal val="90"/>
                                          </p:val>
                                        </p:tav>
                                        <p:tav tm="100000">
                                          <p:val>
                                            <p:fltVal val="0"/>
                                          </p:val>
                                        </p:tav>
                                      </p:tavLst>
                                    </p:anim>
                                    <p:animEffect transition="in" filter="fade">
                                      <p:cBhvr>
                                        <p:cTn id="30" dur="1000"/>
                                        <p:tgtEl>
                                          <p:spTgt spid="2051"/>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80">
                                          <p:stCondLst>
                                            <p:cond delay="0"/>
                                          </p:stCondLst>
                                        </p:cTn>
                                        <p:tgtEl>
                                          <p:spTgt spid="4"/>
                                        </p:tgtEl>
                                      </p:cBhvr>
                                    </p:animEffect>
                                    <p:anim calcmode="lin" valueType="num">
                                      <p:cBhvr>
                                        <p:cTn id="3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1" dur="26">
                                          <p:stCondLst>
                                            <p:cond delay="650"/>
                                          </p:stCondLst>
                                        </p:cTn>
                                        <p:tgtEl>
                                          <p:spTgt spid="4"/>
                                        </p:tgtEl>
                                      </p:cBhvr>
                                      <p:to x="100000" y="60000"/>
                                    </p:animScale>
                                    <p:animScale>
                                      <p:cBhvr>
                                        <p:cTn id="42" dur="166" decel="50000">
                                          <p:stCondLst>
                                            <p:cond delay="676"/>
                                          </p:stCondLst>
                                        </p:cTn>
                                        <p:tgtEl>
                                          <p:spTgt spid="4"/>
                                        </p:tgtEl>
                                      </p:cBhvr>
                                      <p:to x="100000" y="100000"/>
                                    </p:animScale>
                                    <p:animScale>
                                      <p:cBhvr>
                                        <p:cTn id="43" dur="26">
                                          <p:stCondLst>
                                            <p:cond delay="1312"/>
                                          </p:stCondLst>
                                        </p:cTn>
                                        <p:tgtEl>
                                          <p:spTgt spid="4"/>
                                        </p:tgtEl>
                                      </p:cBhvr>
                                      <p:to x="100000" y="80000"/>
                                    </p:animScale>
                                    <p:animScale>
                                      <p:cBhvr>
                                        <p:cTn id="44" dur="166" decel="50000">
                                          <p:stCondLst>
                                            <p:cond delay="1338"/>
                                          </p:stCondLst>
                                        </p:cTn>
                                        <p:tgtEl>
                                          <p:spTgt spid="4"/>
                                        </p:tgtEl>
                                      </p:cBhvr>
                                      <p:to x="100000" y="100000"/>
                                    </p:animScale>
                                    <p:animScale>
                                      <p:cBhvr>
                                        <p:cTn id="45" dur="26">
                                          <p:stCondLst>
                                            <p:cond delay="1642"/>
                                          </p:stCondLst>
                                        </p:cTn>
                                        <p:tgtEl>
                                          <p:spTgt spid="4"/>
                                        </p:tgtEl>
                                      </p:cBhvr>
                                      <p:to x="100000" y="90000"/>
                                    </p:animScale>
                                    <p:animScale>
                                      <p:cBhvr>
                                        <p:cTn id="46" dur="166" decel="50000">
                                          <p:stCondLst>
                                            <p:cond delay="1668"/>
                                          </p:stCondLst>
                                        </p:cTn>
                                        <p:tgtEl>
                                          <p:spTgt spid="4"/>
                                        </p:tgtEl>
                                      </p:cBhvr>
                                      <p:to x="100000" y="100000"/>
                                    </p:animScale>
                                    <p:animScale>
                                      <p:cBhvr>
                                        <p:cTn id="47" dur="26">
                                          <p:stCondLst>
                                            <p:cond delay="1808"/>
                                          </p:stCondLst>
                                        </p:cTn>
                                        <p:tgtEl>
                                          <p:spTgt spid="4"/>
                                        </p:tgtEl>
                                      </p:cBhvr>
                                      <p:to x="100000" y="95000"/>
                                    </p:animScale>
                                    <p:animScale>
                                      <p:cBhvr>
                                        <p:cTn id="4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9144000" cy="5904656"/>
          </a:xfrm>
          <a:solidFill>
            <a:srgbClr val="C00000"/>
          </a:solidFill>
        </p:spPr>
        <p:txBody>
          <a:bodyPr>
            <a:normAutofit lnSpcReduction="10000"/>
          </a:bodyPr>
          <a:lstStyle/>
          <a:p>
            <a:pPr marL="0" indent="0" algn="ctr">
              <a:buNone/>
            </a:pPr>
            <a:endParaRPr lang="es-CO" dirty="0" smtClean="0"/>
          </a:p>
          <a:p>
            <a:pPr marL="0" indent="0" algn="ctr">
              <a:buNone/>
            </a:pPr>
            <a:r>
              <a:rPr lang="es-CO" sz="3500" b="1" dirty="0" smtClean="0">
                <a:solidFill>
                  <a:schemeClr val="bg1"/>
                </a:solidFill>
              </a:rPr>
              <a:t>La pregunta es:</a:t>
            </a:r>
          </a:p>
          <a:p>
            <a:pPr marL="0" indent="0" algn="ctr">
              <a:buNone/>
            </a:pPr>
            <a:r>
              <a:rPr lang="es-CO" sz="3500" b="1" dirty="0" smtClean="0">
                <a:solidFill>
                  <a:schemeClr val="bg1"/>
                </a:solidFill>
              </a:rPr>
              <a:t>¿Creé usted en la Palabra de Dios?</a:t>
            </a:r>
          </a:p>
          <a:p>
            <a:pPr marL="0" indent="0" algn="ctr">
              <a:buNone/>
            </a:pPr>
            <a:endParaRPr lang="es-CO" sz="3500" b="1" dirty="0" smtClean="0">
              <a:solidFill>
                <a:schemeClr val="bg1"/>
              </a:solidFill>
            </a:endParaRPr>
          </a:p>
          <a:p>
            <a:pPr marL="0" indent="0" algn="ctr">
              <a:buNone/>
            </a:pPr>
            <a:r>
              <a:rPr lang="es-CO" sz="3500" b="1" dirty="0" smtClean="0">
                <a:solidFill>
                  <a:schemeClr val="bg1"/>
                </a:solidFill>
              </a:rPr>
              <a:t>¿Se han encontrado evidencias de que lo dicho por la Biblia es cierto?</a:t>
            </a:r>
          </a:p>
          <a:p>
            <a:pPr marL="0" indent="0" algn="ctr">
              <a:buNone/>
            </a:pPr>
            <a:endParaRPr lang="es-CO" sz="3500" b="1" dirty="0">
              <a:solidFill>
                <a:schemeClr val="bg1"/>
              </a:solidFill>
            </a:endParaRPr>
          </a:p>
          <a:p>
            <a:pPr marL="0" indent="0" algn="ctr">
              <a:buNone/>
            </a:pPr>
            <a:r>
              <a:rPr lang="es-CO" sz="3500" b="1" dirty="0" smtClean="0">
                <a:solidFill>
                  <a:schemeClr val="bg1"/>
                </a:solidFill>
              </a:rPr>
              <a:t>Veamos algunos descubrimientos hechos por el hombre que confirman sus afirmaciones, que seguramente hará cambiar su punto de vista.  </a:t>
            </a:r>
            <a:endParaRPr lang="es-CO" sz="3500" b="1" dirty="0">
              <a:solidFill>
                <a:schemeClr val="bg1"/>
              </a:solidFill>
            </a:endParaRPr>
          </a:p>
        </p:txBody>
      </p:sp>
    </p:spTree>
    <p:extLst>
      <p:ext uri="{BB962C8B-B14F-4D97-AF65-F5344CB8AC3E}">
        <p14:creationId xmlns:p14="http://schemas.microsoft.com/office/powerpoint/2010/main" val="19056782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0" y="273050"/>
            <a:ext cx="9144000" cy="635670"/>
          </a:xfrm>
          <a:solidFill>
            <a:schemeClr val="accent2">
              <a:lumMod val="40000"/>
              <a:lumOff val="60000"/>
            </a:schemeClr>
          </a:solidFill>
        </p:spPr>
        <p:txBody>
          <a:bodyPr>
            <a:noAutofit/>
          </a:bodyPr>
          <a:lstStyle/>
          <a:p>
            <a:pPr algn="ctr"/>
            <a:r>
              <a:rPr lang="es-CO" sz="2800" dirty="0" smtClean="0">
                <a:latin typeface="Agency FB" pitchFamily="34" charset="0"/>
              </a:rPr>
              <a:t/>
            </a:r>
            <a:br>
              <a:rPr lang="es-CO" sz="2800" dirty="0" smtClean="0">
                <a:latin typeface="Agency FB" pitchFamily="34" charset="0"/>
              </a:rPr>
            </a:br>
            <a:r>
              <a:rPr lang="es-CO" sz="2800" dirty="0" smtClean="0">
                <a:latin typeface="Agency FB" pitchFamily="34" charset="0"/>
              </a:rPr>
              <a:t>El descubrimiento de estos elementos confirma lo dicho por la Biblia.</a:t>
            </a:r>
            <a:endParaRPr lang="es-CO" sz="2800" dirty="0">
              <a:latin typeface="Agency FB" pitchFamily="34"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8640960" cy="5488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62365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9"/>
            <a:ext cx="8712968" cy="4968551"/>
          </a:xfrm>
          <a:prstGeom prst="rect">
            <a:avLst/>
          </a:prstGeom>
          <a:solidFill>
            <a:srgbClr val="FF0000"/>
          </a:solidFill>
          <a:ln>
            <a:noFill/>
          </a:ln>
          <a:effectLst/>
          <a:extLst/>
        </p:spPr>
      </p:pic>
      <p:sp>
        <p:nvSpPr>
          <p:cNvPr id="4" name="3 Rectángulo"/>
          <p:cNvSpPr/>
          <p:nvPr/>
        </p:nvSpPr>
        <p:spPr>
          <a:xfrm>
            <a:off x="251520" y="5259063"/>
            <a:ext cx="8712968" cy="1569660"/>
          </a:xfrm>
          <a:prstGeom prst="rect">
            <a:avLst/>
          </a:prstGeom>
        </p:spPr>
        <p:txBody>
          <a:bodyPr wrap="square">
            <a:spAutoFit/>
          </a:bodyPr>
          <a:lstStyle/>
          <a:p>
            <a:pPr algn="ctr"/>
            <a:r>
              <a:rPr lang="es-CO" sz="2400" b="1" dirty="0">
                <a:solidFill>
                  <a:srgbClr val="FFFF00"/>
                </a:solidFill>
              </a:rPr>
              <a:t>Precisamente, donde Jesús fue crucificad, se hiso </a:t>
            </a:r>
            <a:r>
              <a:rPr lang="es-CO" sz="2400" b="1" dirty="0" smtClean="0">
                <a:solidFill>
                  <a:srgbClr val="FFFF00"/>
                </a:solidFill>
              </a:rPr>
              <a:t>una </a:t>
            </a:r>
            <a:r>
              <a:rPr lang="es-CO" sz="2400" b="1" dirty="0">
                <a:solidFill>
                  <a:srgbClr val="FFFF00"/>
                </a:solidFill>
              </a:rPr>
              <a:t>grieta con el temblor ocasionado en ese momento, por donde se fue parte de su sangre, que cayó precisamente encima del Arca del </a:t>
            </a:r>
            <a:r>
              <a:rPr lang="es-CO" sz="2400" b="1" dirty="0" smtClean="0">
                <a:solidFill>
                  <a:srgbClr val="FFFF00"/>
                </a:solidFill>
              </a:rPr>
              <a:t>Testimonio </a:t>
            </a:r>
            <a:r>
              <a:rPr lang="es-CO" sz="2400" b="1" dirty="0">
                <a:solidFill>
                  <a:srgbClr val="FFFF00"/>
                </a:solidFill>
              </a:rPr>
              <a:t>a varios metros de profundidad</a:t>
            </a:r>
            <a:r>
              <a:rPr lang="es-CO" dirty="0"/>
              <a:t>.</a:t>
            </a:r>
          </a:p>
        </p:txBody>
      </p:sp>
      <p:sp>
        <p:nvSpPr>
          <p:cNvPr id="5" name="4 Flecha derecha"/>
          <p:cNvSpPr/>
          <p:nvPr/>
        </p:nvSpPr>
        <p:spPr>
          <a:xfrm>
            <a:off x="255805" y="2426294"/>
            <a:ext cx="1368152" cy="25202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6366150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841461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84976"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0" y="6211669"/>
            <a:ext cx="9144000" cy="523220"/>
          </a:xfrm>
          <a:prstGeom prst="rect">
            <a:avLst/>
          </a:prstGeom>
        </p:spPr>
        <p:txBody>
          <a:bodyPr wrap="square">
            <a:spAutoFit/>
          </a:bodyPr>
          <a:lstStyle/>
          <a:p>
            <a:pPr algn="ctr"/>
            <a:r>
              <a:rPr lang="es-CO" sz="2800" b="1" dirty="0">
                <a:solidFill>
                  <a:srgbClr val="002060"/>
                </a:solidFill>
                <a:latin typeface="Agency FB" pitchFamily="34" charset="0"/>
              </a:rPr>
              <a:t>Si desea más información, lea el tema </a:t>
            </a:r>
            <a:r>
              <a:rPr lang="es-CO" sz="2800" b="1" dirty="0" smtClean="0">
                <a:solidFill>
                  <a:srgbClr val="002060"/>
                </a:solidFill>
                <a:latin typeface="Agency FB" pitchFamily="34" charset="0"/>
              </a:rPr>
              <a:t>N° 372, «tesoros </a:t>
            </a:r>
            <a:r>
              <a:rPr lang="es-CO" sz="2800" b="1" dirty="0">
                <a:solidFill>
                  <a:srgbClr val="002060"/>
                </a:solidFill>
                <a:latin typeface="Agency FB" pitchFamily="34" charset="0"/>
              </a:rPr>
              <a:t>del mar rojo»</a:t>
            </a:r>
          </a:p>
        </p:txBody>
      </p:sp>
    </p:spTree>
    <p:extLst>
      <p:ext uri="{BB962C8B-B14F-4D97-AF65-F5344CB8AC3E}">
        <p14:creationId xmlns:p14="http://schemas.microsoft.com/office/powerpoint/2010/main" val="23286534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231773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91315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19256" cy="6264696"/>
          </a:xfrm>
          <a:solidFill>
            <a:schemeClr val="tx2">
              <a:lumMod val="20000"/>
              <a:lumOff val="80000"/>
            </a:schemeClr>
          </a:solidFill>
        </p:spPr>
        <p:txBody>
          <a:bodyPr>
            <a:normAutofit fontScale="92500" lnSpcReduction="10000"/>
          </a:bodyPr>
          <a:lstStyle/>
          <a:p>
            <a:pPr marL="0" indent="0" algn="ctr">
              <a:buNone/>
            </a:pPr>
            <a:r>
              <a:rPr lang="es-CO" dirty="0" smtClean="0"/>
              <a:t>Estos descubrimientos confirman que la Palabra de Dios es fiel y verdadera.</a:t>
            </a:r>
          </a:p>
          <a:p>
            <a:pPr marL="0" indent="0" algn="ctr">
              <a:buNone/>
            </a:pPr>
            <a:r>
              <a:rPr lang="es-CO" dirty="0" smtClean="0"/>
              <a:t>Siguiendo la Palabra de Dios desde el Génesis hasta el Apocalipsis no existe un solo texto que nos indique que la salvación se encuentra en un hombre, mujer o institución religiosa, es decir en una iglesia.</a:t>
            </a:r>
          </a:p>
          <a:p>
            <a:pPr marL="0" indent="0" algn="ctr">
              <a:buNone/>
            </a:pPr>
            <a:r>
              <a:rPr lang="es-CO" b="1" dirty="0" smtClean="0">
                <a:solidFill>
                  <a:srgbClr val="FF0000"/>
                </a:solidFill>
              </a:rPr>
              <a:t>La pregunta es: ¿Pondrás tu salvación en las manos de cualquier persona, llámese apóstol, sacerdote, pastor etc. etc.?</a:t>
            </a:r>
          </a:p>
          <a:p>
            <a:pPr marL="0" indent="0" algn="ctr">
              <a:buNone/>
            </a:pPr>
            <a:r>
              <a:rPr lang="es-CO" dirty="0" smtClean="0"/>
              <a:t>Por esta razón tenemos que congregarnos donde se predique  y practique la Palabra berdadera, es decir donde se enseña a obedecer los Mandamientos de Dios, y tienen el testimonio de Jesús. </a:t>
            </a:r>
            <a:r>
              <a:rPr lang="es-CO" dirty="0" smtClean="0">
                <a:solidFill>
                  <a:srgbClr val="FF0000"/>
                </a:solidFill>
              </a:rPr>
              <a:t>Apoc.12:17.     </a:t>
            </a:r>
            <a:endParaRPr lang="es-CO" dirty="0">
              <a:solidFill>
                <a:srgbClr val="FF0000"/>
              </a:solidFill>
            </a:endParaRPr>
          </a:p>
        </p:txBody>
      </p:sp>
    </p:spTree>
    <p:extLst>
      <p:ext uri="{BB962C8B-B14F-4D97-AF65-F5344CB8AC3E}">
        <p14:creationId xmlns:p14="http://schemas.microsoft.com/office/powerpoint/2010/main" val="3059114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40000"/>
              <a:lumOff val="60000"/>
            </a:schemeClr>
          </a:solidFill>
        </p:spPr>
        <p:txBody>
          <a:bodyPr>
            <a:normAutofit fontScale="85000" lnSpcReduction="20000"/>
          </a:bodyPr>
          <a:lstStyle/>
          <a:p>
            <a:pPr marL="0" indent="0" algn="ctr">
              <a:buNone/>
            </a:pPr>
            <a:r>
              <a:rPr lang="es-CO" b="1" dirty="0" smtClean="0">
                <a:solidFill>
                  <a:srgbClr val="FF0000"/>
                </a:solidFill>
              </a:rPr>
              <a:t>Romanos 10:9 </a:t>
            </a:r>
            <a:r>
              <a:rPr lang="es-CO" dirty="0" smtClean="0"/>
              <a:t>dice</a:t>
            </a:r>
            <a:r>
              <a:rPr lang="es-CO" dirty="0"/>
              <a:t>: </a:t>
            </a:r>
            <a:r>
              <a:rPr lang="es-CO" dirty="0">
                <a:latin typeface="Agency FB" pitchFamily="34" charset="0"/>
              </a:rPr>
              <a:t>Que si </a:t>
            </a:r>
            <a:r>
              <a:rPr lang="es-CO" b="1" u="sng" dirty="0">
                <a:latin typeface="Agency FB" pitchFamily="34" charset="0"/>
              </a:rPr>
              <a:t>confesares</a:t>
            </a:r>
            <a:r>
              <a:rPr lang="es-CO" dirty="0">
                <a:latin typeface="Agency FB" pitchFamily="34" charset="0"/>
              </a:rPr>
              <a:t> con tu boca al Señor Jesús, y </a:t>
            </a:r>
            <a:r>
              <a:rPr lang="es-CO" b="1" u="sng" dirty="0">
                <a:latin typeface="Agency FB" pitchFamily="34" charset="0"/>
              </a:rPr>
              <a:t>creyeres</a:t>
            </a:r>
            <a:r>
              <a:rPr lang="es-CO" dirty="0">
                <a:latin typeface="Agency FB" pitchFamily="34" charset="0"/>
              </a:rPr>
              <a:t> en tu corazón que Dios le levantó de los muertos, </a:t>
            </a:r>
            <a:r>
              <a:rPr lang="es-CO" b="1" u="sng" dirty="0">
                <a:latin typeface="Agency FB" pitchFamily="34" charset="0"/>
              </a:rPr>
              <a:t>serás</a:t>
            </a:r>
            <a:r>
              <a:rPr lang="es-CO" dirty="0">
                <a:latin typeface="Agency FB" pitchFamily="34" charset="0"/>
              </a:rPr>
              <a:t> salvo</a:t>
            </a:r>
            <a:r>
              <a:rPr lang="es-CO" dirty="0" smtClean="0">
                <a:latin typeface="Agency FB" pitchFamily="34" charset="0"/>
              </a:rPr>
              <a:t>.</a:t>
            </a:r>
          </a:p>
          <a:p>
            <a:pPr marL="0" indent="0" algn="ctr">
              <a:buNone/>
            </a:pPr>
            <a:r>
              <a:rPr lang="es-CO" dirty="0">
                <a:latin typeface="Agency FB" pitchFamily="34" charset="0"/>
              </a:rPr>
              <a:t> Una creencia normalmente precede a una </a:t>
            </a:r>
            <a:r>
              <a:rPr lang="es-CO" dirty="0" smtClean="0">
                <a:latin typeface="Agency FB" pitchFamily="34" charset="0"/>
              </a:rPr>
              <a:t>confesión, Pablo pone el orden normal de las cosas: primero la fe, luego la confesión.</a:t>
            </a:r>
          </a:p>
          <a:p>
            <a:pPr marL="0" indent="0" algn="ctr">
              <a:buNone/>
            </a:pPr>
            <a:r>
              <a:rPr lang="es-CO" dirty="0" smtClean="0">
                <a:latin typeface="Agency FB" pitchFamily="34" charset="0"/>
              </a:rPr>
              <a:t>La palabra clave es «Serás», La pregunta es: ¿Cómo puede una persona mantener la salvación obtenida?</a:t>
            </a:r>
          </a:p>
          <a:p>
            <a:pPr marL="0" indent="0" algn="ctr">
              <a:buNone/>
            </a:pPr>
            <a:r>
              <a:rPr lang="es-CO" b="1" dirty="0" smtClean="0">
                <a:solidFill>
                  <a:srgbClr val="FF0000"/>
                </a:solidFill>
                <a:latin typeface="Agency FB" pitchFamily="34" charset="0"/>
              </a:rPr>
              <a:t>Juan 3:5</a:t>
            </a:r>
            <a:r>
              <a:rPr lang="es-CO" dirty="0" smtClean="0">
                <a:latin typeface="Agency FB" pitchFamily="34" charset="0"/>
              </a:rPr>
              <a:t>, dice</a:t>
            </a:r>
            <a:r>
              <a:rPr lang="es-CO" dirty="0">
                <a:latin typeface="Agency FB" pitchFamily="34" charset="0"/>
              </a:rPr>
              <a:t>: Respondió Jesús: De cierto, de cierto te digo, que el que no naciere de </a:t>
            </a:r>
            <a:r>
              <a:rPr lang="es-CO" b="1" u="sng" dirty="0">
                <a:latin typeface="Agency FB" pitchFamily="34" charset="0"/>
              </a:rPr>
              <a:t>agua</a:t>
            </a:r>
            <a:r>
              <a:rPr lang="es-CO" dirty="0">
                <a:latin typeface="Agency FB" pitchFamily="34" charset="0"/>
              </a:rPr>
              <a:t> y de </a:t>
            </a:r>
            <a:r>
              <a:rPr lang="es-CO" b="1" u="sng" dirty="0">
                <a:latin typeface="Agency FB" pitchFamily="34" charset="0"/>
              </a:rPr>
              <a:t>Espíritu</a:t>
            </a:r>
            <a:r>
              <a:rPr lang="es-CO" dirty="0">
                <a:latin typeface="Agency FB" pitchFamily="34" charset="0"/>
              </a:rPr>
              <a:t>, no puede entrar en el Reino de Dios. </a:t>
            </a:r>
            <a:endParaRPr lang="es-CO" dirty="0" smtClean="0">
              <a:latin typeface="Agency FB" pitchFamily="34" charset="0"/>
            </a:endParaRPr>
          </a:p>
          <a:p>
            <a:pPr marL="0" indent="0" algn="ctr">
              <a:buNone/>
            </a:pPr>
            <a:endParaRPr lang="es-CO" dirty="0" smtClean="0">
              <a:latin typeface="Agency FB" pitchFamily="34" charset="0"/>
            </a:endParaRPr>
          </a:p>
          <a:p>
            <a:pPr marL="0" indent="0" algn="ctr">
              <a:buNone/>
            </a:pPr>
            <a:r>
              <a:rPr lang="es-CO" b="1" dirty="0" smtClean="0">
                <a:solidFill>
                  <a:srgbClr val="FF0000"/>
                </a:solidFill>
                <a:latin typeface="Agency FB" pitchFamily="34" charset="0"/>
              </a:rPr>
              <a:t>La </a:t>
            </a:r>
            <a:r>
              <a:rPr lang="es-CO" b="1" dirty="0">
                <a:solidFill>
                  <a:srgbClr val="FF0000"/>
                </a:solidFill>
                <a:latin typeface="Agency FB" pitchFamily="34" charset="0"/>
              </a:rPr>
              <a:t>referencia al “agua” es una clara alusión al bautismo con agua que se administraba a los prosélitos judíos, Juan lo convertía en el símbolo del arrepentimiento. el Espíritu </a:t>
            </a:r>
            <a:r>
              <a:rPr lang="es-CO" b="1" dirty="0" smtClean="0">
                <a:solidFill>
                  <a:srgbClr val="FF0000"/>
                </a:solidFill>
                <a:latin typeface="Agency FB" pitchFamily="34" charset="0"/>
              </a:rPr>
              <a:t>Santo es el que conduce a la persona a la conversión, Y Jesús </a:t>
            </a:r>
            <a:r>
              <a:rPr lang="es-CO" b="1" dirty="0">
                <a:solidFill>
                  <a:srgbClr val="FF0000"/>
                </a:solidFill>
                <a:latin typeface="Agency FB" pitchFamily="34" charset="0"/>
              </a:rPr>
              <a:t>declaró que cualquier cosa que fuera inferior a una transformación completa de la vida mediante el poder del Espíritu Santo, era </a:t>
            </a:r>
            <a:r>
              <a:rPr lang="es-CO" b="1" dirty="0" smtClean="0">
                <a:solidFill>
                  <a:srgbClr val="FF0000"/>
                </a:solidFill>
                <a:latin typeface="Agency FB" pitchFamily="34" charset="0"/>
              </a:rPr>
              <a:t>inadecuada. </a:t>
            </a:r>
            <a:endParaRPr lang="es-CO" b="1" dirty="0">
              <a:solidFill>
                <a:srgbClr val="FF0000"/>
              </a:solidFill>
              <a:latin typeface="Agency FB" pitchFamily="34" charset="0"/>
            </a:endParaRPr>
          </a:p>
        </p:txBody>
      </p:sp>
    </p:spTree>
    <p:extLst>
      <p:ext uri="{BB962C8B-B14F-4D97-AF65-F5344CB8AC3E}">
        <p14:creationId xmlns:p14="http://schemas.microsoft.com/office/powerpoint/2010/main" val="36536808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ipe(down)">
                                      <p:cBhvr>
                                        <p:cTn id="18" dur="580">
                                          <p:stCondLst>
                                            <p:cond delay="0"/>
                                          </p:stCondLst>
                                        </p:cTn>
                                        <p:tgtEl>
                                          <p:spTgt spid="3">
                                            <p:txEl>
                                              <p:pRg st="5" end="5"/>
                                            </p:txEl>
                                          </p:spTgt>
                                        </p:tgtEl>
                                      </p:cBhvr>
                                    </p:animEffect>
                                    <p:anim calcmode="lin" valueType="num">
                                      <p:cBhvr>
                                        <p:cTn id="19"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5" end="5"/>
                                            </p:txEl>
                                          </p:spTgt>
                                        </p:tgtEl>
                                      </p:cBhvr>
                                      <p:to x="100000" y="60000"/>
                                    </p:animScale>
                                    <p:animScale>
                                      <p:cBhvr>
                                        <p:cTn id="25" dur="166" decel="50000">
                                          <p:stCondLst>
                                            <p:cond delay="676"/>
                                          </p:stCondLst>
                                        </p:cTn>
                                        <p:tgtEl>
                                          <p:spTgt spid="3">
                                            <p:txEl>
                                              <p:pRg st="5" end="5"/>
                                            </p:txEl>
                                          </p:spTgt>
                                        </p:tgtEl>
                                      </p:cBhvr>
                                      <p:to x="100000" y="100000"/>
                                    </p:animScale>
                                    <p:animScale>
                                      <p:cBhvr>
                                        <p:cTn id="26" dur="26">
                                          <p:stCondLst>
                                            <p:cond delay="1312"/>
                                          </p:stCondLst>
                                        </p:cTn>
                                        <p:tgtEl>
                                          <p:spTgt spid="3">
                                            <p:txEl>
                                              <p:pRg st="5" end="5"/>
                                            </p:txEl>
                                          </p:spTgt>
                                        </p:tgtEl>
                                      </p:cBhvr>
                                      <p:to x="100000" y="80000"/>
                                    </p:animScale>
                                    <p:animScale>
                                      <p:cBhvr>
                                        <p:cTn id="27" dur="166" decel="50000">
                                          <p:stCondLst>
                                            <p:cond delay="1338"/>
                                          </p:stCondLst>
                                        </p:cTn>
                                        <p:tgtEl>
                                          <p:spTgt spid="3">
                                            <p:txEl>
                                              <p:pRg st="5" end="5"/>
                                            </p:txEl>
                                          </p:spTgt>
                                        </p:tgtEl>
                                      </p:cBhvr>
                                      <p:to x="100000" y="100000"/>
                                    </p:animScale>
                                    <p:animScale>
                                      <p:cBhvr>
                                        <p:cTn id="28" dur="26">
                                          <p:stCondLst>
                                            <p:cond delay="1642"/>
                                          </p:stCondLst>
                                        </p:cTn>
                                        <p:tgtEl>
                                          <p:spTgt spid="3">
                                            <p:txEl>
                                              <p:pRg st="5" end="5"/>
                                            </p:txEl>
                                          </p:spTgt>
                                        </p:tgtEl>
                                      </p:cBhvr>
                                      <p:to x="100000" y="90000"/>
                                    </p:animScale>
                                    <p:animScale>
                                      <p:cBhvr>
                                        <p:cTn id="29" dur="166" decel="50000">
                                          <p:stCondLst>
                                            <p:cond delay="1668"/>
                                          </p:stCondLst>
                                        </p:cTn>
                                        <p:tgtEl>
                                          <p:spTgt spid="3">
                                            <p:txEl>
                                              <p:pRg st="5" end="5"/>
                                            </p:txEl>
                                          </p:spTgt>
                                        </p:tgtEl>
                                      </p:cBhvr>
                                      <p:to x="100000" y="100000"/>
                                    </p:animScale>
                                    <p:animScale>
                                      <p:cBhvr>
                                        <p:cTn id="30" dur="26">
                                          <p:stCondLst>
                                            <p:cond delay="1808"/>
                                          </p:stCondLst>
                                        </p:cTn>
                                        <p:tgtEl>
                                          <p:spTgt spid="3">
                                            <p:txEl>
                                              <p:pRg st="5" end="5"/>
                                            </p:txEl>
                                          </p:spTgt>
                                        </p:tgtEl>
                                      </p:cBhvr>
                                      <p:to x="100000" y="95000"/>
                                    </p:animScale>
                                    <p:animScale>
                                      <p:cBhvr>
                                        <p:cTn id="31"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240360"/>
          </a:xfrm>
          <a:solidFill>
            <a:schemeClr val="bg2">
              <a:lumMod val="90000"/>
            </a:schemeClr>
          </a:solidFill>
        </p:spPr>
        <p:txBody>
          <a:bodyPr>
            <a:normAutofit fontScale="85000" lnSpcReduction="10000"/>
          </a:bodyPr>
          <a:lstStyle/>
          <a:p>
            <a:pPr marL="0" indent="0">
              <a:buNone/>
            </a:pPr>
            <a:r>
              <a:rPr lang="es-CO" dirty="0" smtClean="0"/>
              <a:t>Es en este proceso de santificación donde es necesario la presencia del Espíritu Santo en la vida de la persona, sin el cual es imposible vencer el pecado.</a:t>
            </a:r>
          </a:p>
          <a:p>
            <a:pPr marL="0" indent="0">
              <a:buNone/>
            </a:pPr>
            <a:endParaRPr lang="es-CO" dirty="0"/>
          </a:p>
          <a:p>
            <a:pPr marL="0" indent="0">
              <a:buNone/>
            </a:pPr>
            <a:r>
              <a:rPr lang="es-CO" dirty="0" smtClean="0"/>
              <a:t>El Señor </a:t>
            </a:r>
            <a:r>
              <a:rPr lang="es-CO" dirty="0"/>
              <a:t>Jesús dice</a:t>
            </a:r>
            <a:r>
              <a:rPr lang="es-CO" dirty="0" smtClean="0"/>
              <a:t>: «Pues </a:t>
            </a:r>
            <a:r>
              <a:rPr lang="es-CO" dirty="0"/>
              <a:t>si vosotros siendo malos, sabéis dar buenas dádivas a vuestros hijos, ¿</a:t>
            </a:r>
            <a:r>
              <a:rPr lang="es-CO" b="1" dirty="0">
                <a:solidFill>
                  <a:srgbClr val="FF0000"/>
                </a:solidFill>
              </a:rPr>
              <a:t>cuánto más vuestro Padre celestial dará el Espíritu Santo a </a:t>
            </a:r>
            <a:r>
              <a:rPr lang="es-CO" b="1" u="sng" dirty="0">
                <a:solidFill>
                  <a:srgbClr val="FF0000"/>
                </a:solidFill>
              </a:rPr>
              <a:t>los</a:t>
            </a:r>
            <a:r>
              <a:rPr lang="es-CO" b="1" dirty="0">
                <a:solidFill>
                  <a:srgbClr val="FF0000"/>
                </a:solidFill>
              </a:rPr>
              <a:t> que se lo </a:t>
            </a:r>
            <a:r>
              <a:rPr lang="es-CO" b="1" dirty="0" smtClean="0">
                <a:solidFill>
                  <a:srgbClr val="FF0000"/>
                </a:solidFill>
              </a:rPr>
              <a:t>pidan</a:t>
            </a:r>
            <a:r>
              <a:rPr lang="es-CO" dirty="0" smtClean="0"/>
              <a:t>»? </a:t>
            </a:r>
            <a:r>
              <a:rPr lang="es-CO" u="sng" dirty="0" smtClean="0"/>
              <a:t>(Luc.11:13). </a:t>
            </a:r>
          </a:p>
        </p:txBody>
      </p:sp>
      <p:sp>
        <p:nvSpPr>
          <p:cNvPr id="4" name="3 Rectángulo"/>
          <p:cNvSpPr/>
          <p:nvPr/>
        </p:nvSpPr>
        <p:spPr>
          <a:xfrm>
            <a:off x="611560" y="4437112"/>
            <a:ext cx="6192688" cy="2246769"/>
          </a:xfrm>
          <a:prstGeom prst="rect">
            <a:avLst/>
          </a:prstGeom>
          <a:solidFill>
            <a:schemeClr val="accent5">
              <a:lumMod val="20000"/>
              <a:lumOff val="80000"/>
            </a:schemeClr>
          </a:solidFill>
        </p:spPr>
        <p:txBody>
          <a:bodyPr wrap="square">
            <a:spAutoFit/>
          </a:bodyPr>
          <a:lstStyle/>
          <a:p>
            <a:r>
              <a:rPr lang="es-CO" sz="2800" dirty="0"/>
              <a:t>Cuando el Espíritu Santo viene a nosotros </a:t>
            </a:r>
            <a:r>
              <a:rPr lang="es-CO" sz="2800" dirty="0" smtClean="0"/>
              <a:t>como respuesta a la oración, Dios </a:t>
            </a:r>
            <a:r>
              <a:rPr lang="es-CO" sz="2800" dirty="0"/>
              <a:t>dice: «y </a:t>
            </a:r>
            <a:r>
              <a:rPr lang="es-CO" sz="2800" b="1" dirty="0">
                <a:solidFill>
                  <a:srgbClr val="FF0000"/>
                </a:solidFill>
              </a:rPr>
              <a:t>haré que andéis en mis mandamientos, y guardéis mis decretos y los pongáis por obra</a:t>
            </a:r>
            <a:r>
              <a:rPr lang="es-CO" sz="2800" dirty="0"/>
              <a:t>». </a:t>
            </a:r>
            <a:r>
              <a:rPr lang="es-CO" sz="2800" u="sng" dirty="0"/>
              <a:t>(Eze.36:27).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7272" y="4437112"/>
            <a:ext cx="2105025"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14907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par>
                                <p:cTn id="26" presetID="22" presetClass="entr" presetSubtype="4" fill="hold" nodeType="with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wipe(down)">
                                      <p:cBhvr>
                                        <p:cTn id="2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40000"/>
              <a:lumOff val="60000"/>
            </a:schemeClr>
          </a:solidFill>
        </p:spPr>
        <p:txBody>
          <a:bodyPr>
            <a:normAutofit fontScale="85000" lnSpcReduction="20000"/>
          </a:bodyPr>
          <a:lstStyle/>
          <a:p>
            <a:pPr marL="0" indent="0" algn="ctr">
              <a:buNone/>
            </a:pPr>
            <a:r>
              <a:rPr lang="es-CO" b="1" dirty="0" smtClean="0">
                <a:solidFill>
                  <a:srgbClr val="FF0000"/>
                </a:solidFill>
              </a:rPr>
              <a:t>Juan 8:31,32 </a:t>
            </a:r>
            <a:r>
              <a:rPr lang="es-CO" dirty="0" smtClean="0"/>
              <a:t>dice:  </a:t>
            </a:r>
            <a:r>
              <a:rPr lang="es-CO" dirty="0"/>
              <a:t>Y decía Jesús a los judíos que le habían </a:t>
            </a:r>
            <a:r>
              <a:rPr lang="es-CO" u="sng" dirty="0"/>
              <a:t>creído</a:t>
            </a:r>
            <a:r>
              <a:rPr lang="es-CO" dirty="0"/>
              <a:t>: Si vosotros </a:t>
            </a:r>
            <a:r>
              <a:rPr lang="es-CO" u="sng" dirty="0" smtClean="0"/>
              <a:t>permaneciereis</a:t>
            </a:r>
            <a:r>
              <a:rPr lang="es-CO" dirty="0" smtClean="0"/>
              <a:t> </a:t>
            </a:r>
            <a:r>
              <a:rPr lang="es-CO" dirty="0"/>
              <a:t>en mi palabra, seréis verdaderamente mis discípulos; </a:t>
            </a:r>
            <a:r>
              <a:rPr lang="es-CO" dirty="0" smtClean="0"/>
              <a:t>32 </a:t>
            </a:r>
            <a:r>
              <a:rPr lang="es-CO" dirty="0"/>
              <a:t>y conoceréis la Verdad, y la Verdad os libertará</a:t>
            </a:r>
            <a:r>
              <a:rPr lang="es-CO" dirty="0" smtClean="0"/>
              <a:t>.</a:t>
            </a:r>
          </a:p>
          <a:p>
            <a:pPr marL="0" indent="0" algn="ctr">
              <a:buNone/>
            </a:pPr>
            <a:endParaRPr lang="es-CO" b="1" dirty="0" smtClean="0">
              <a:solidFill>
                <a:srgbClr val="FF0000"/>
              </a:solidFill>
            </a:endParaRPr>
          </a:p>
          <a:p>
            <a:pPr marL="0" indent="0" algn="ctr">
              <a:buNone/>
            </a:pPr>
            <a:r>
              <a:rPr lang="es-CO" b="1" dirty="0" smtClean="0">
                <a:solidFill>
                  <a:srgbClr val="FF0000"/>
                </a:solidFill>
              </a:rPr>
              <a:t>Hay </a:t>
            </a:r>
            <a:r>
              <a:rPr lang="es-CO" b="1" dirty="0">
                <a:solidFill>
                  <a:srgbClr val="FF0000"/>
                </a:solidFill>
              </a:rPr>
              <a:t>una diferencia entre creer en un hombre y </a:t>
            </a:r>
            <a:r>
              <a:rPr lang="es-CO" b="1" dirty="0" smtClean="0">
                <a:solidFill>
                  <a:srgbClr val="FF0000"/>
                </a:solidFill>
              </a:rPr>
              <a:t>crear </a:t>
            </a:r>
            <a:r>
              <a:rPr lang="es-CO" b="1" dirty="0">
                <a:solidFill>
                  <a:srgbClr val="FF0000"/>
                </a:solidFill>
              </a:rPr>
              <a:t>a un </a:t>
            </a:r>
            <a:r>
              <a:rPr lang="es-CO" b="1" dirty="0" smtClean="0">
                <a:solidFill>
                  <a:srgbClr val="FF0000"/>
                </a:solidFill>
              </a:rPr>
              <a:t>hombre. Evidentemente en este proceso del nuevo nacimiento, que se efectúa a través de la FE, la CONFECIÓN, el BAUTISMO, y el ESPÍRIYU SANTO, se realiza el milagro de «</a:t>
            </a:r>
            <a:r>
              <a:rPr lang="es-CO" b="1" u="sng" dirty="0" smtClean="0">
                <a:solidFill>
                  <a:srgbClr val="FF0000"/>
                </a:solidFill>
              </a:rPr>
              <a:t>crear a un hombre</a:t>
            </a:r>
            <a:r>
              <a:rPr lang="es-CO" b="1" dirty="0" smtClean="0">
                <a:solidFill>
                  <a:srgbClr val="FF0000"/>
                </a:solidFill>
              </a:rPr>
              <a:t>». </a:t>
            </a:r>
            <a:r>
              <a:rPr lang="es-CO" b="1" dirty="0" smtClean="0"/>
              <a:t>Lea Efe.2:8-10</a:t>
            </a:r>
          </a:p>
          <a:p>
            <a:pPr marL="0" indent="0" algn="ctr">
              <a:buNone/>
            </a:pPr>
            <a:r>
              <a:rPr lang="es-CO" dirty="0" smtClean="0"/>
              <a:t> </a:t>
            </a:r>
          </a:p>
          <a:p>
            <a:pPr marL="0" indent="0" algn="ctr">
              <a:buNone/>
            </a:pPr>
            <a:r>
              <a:rPr lang="es-CO" dirty="0" smtClean="0"/>
              <a:t>Ahora, «Permanecer en Cristo» es continuar </a:t>
            </a:r>
            <a:r>
              <a:rPr lang="es-CO" dirty="0"/>
              <a:t>en la doctrina de Jesús </a:t>
            </a:r>
            <a:r>
              <a:rPr lang="es-CO" dirty="0" smtClean="0"/>
              <a:t>lo cual es una </a:t>
            </a:r>
            <a:r>
              <a:rPr lang="es-CO" dirty="0"/>
              <a:t>evidencia de la sinceridad de la profesión de fe original en </a:t>
            </a:r>
            <a:r>
              <a:rPr lang="es-CO" dirty="0" smtClean="0"/>
              <a:t>Jesús, que es la PALABRA. </a:t>
            </a:r>
          </a:p>
          <a:p>
            <a:pPr marL="0" indent="0" algn="ctr">
              <a:buNone/>
            </a:pPr>
            <a:r>
              <a:rPr lang="es-CO" dirty="0" smtClean="0"/>
              <a:t> </a:t>
            </a:r>
            <a:endParaRPr lang="es-CO" dirty="0"/>
          </a:p>
        </p:txBody>
      </p:sp>
    </p:spTree>
    <p:extLst>
      <p:ext uri="{BB962C8B-B14F-4D97-AF65-F5344CB8AC3E}">
        <p14:creationId xmlns:p14="http://schemas.microsoft.com/office/powerpoint/2010/main" val="357146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1">
              <a:lumMod val="20000"/>
              <a:lumOff val="80000"/>
            </a:schemeClr>
          </a:solidFill>
        </p:spPr>
        <p:txBody>
          <a:bodyPr>
            <a:normAutofit fontScale="92500" lnSpcReduction="20000"/>
          </a:bodyPr>
          <a:lstStyle/>
          <a:p>
            <a:pPr marL="0" indent="0" algn="ctr">
              <a:buNone/>
            </a:pPr>
            <a:r>
              <a:rPr lang="es-CO" dirty="0" smtClean="0"/>
              <a:t>Por eso es sumamente importante aceptar la Palabra tal como Jesús la enseñó, como Él mismo lo dijo en</a:t>
            </a:r>
          </a:p>
          <a:p>
            <a:pPr marL="0" indent="0" algn="ctr">
              <a:buNone/>
            </a:pPr>
            <a:r>
              <a:rPr lang="es-CO" b="1" dirty="0" smtClean="0">
                <a:solidFill>
                  <a:srgbClr val="FF0000"/>
                </a:solidFill>
              </a:rPr>
              <a:t> </a:t>
            </a:r>
            <a:r>
              <a:rPr lang="es-CO" b="1" dirty="0">
                <a:solidFill>
                  <a:srgbClr val="FF0000"/>
                </a:solidFill>
              </a:rPr>
              <a:t>Mateo 5: 17-19. </a:t>
            </a:r>
            <a:endParaRPr lang="es-CO" b="1" dirty="0" smtClean="0">
              <a:solidFill>
                <a:srgbClr val="FF0000"/>
              </a:solidFill>
            </a:endParaRPr>
          </a:p>
          <a:p>
            <a:pPr marL="0" indent="0" algn="ctr">
              <a:buNone/>
            </a:pPr>
            <a:r>
              <a:rPr lang="es-CO" dirty="0" smtClean="0"/>
              <a:t>«</a:t>
            </a:r>
            <a:r>
              <a:rPr lang="es-CO" dirty="0" smtClean="0">
                <a:latin typeface="Agency FB" pitchFamily="34" charset="0"/>
              </a:rPr>
              <a:t>No </a:t>
            </a:r>
            <a:r>
              <a:rPr lang="es-CO" dirty="0">
                <a:latin typeface="Agency FB" pitchFamily="34" charset="0"/>
              </a:rPr>
              <a:t>penséis que he venido para abrogar la ley o los profetas; no he venido para abrogar, sino para </a:t>
            </a:r>
            <a:r>
              <a:rPr lang="es-CO" dirty="0" smtClean="0">
                <a:latin typeface="Agency FB" pitchFamily="34" charset="0"/>
              </a:rPr>
              <a:t>cumplir 18 </a:t>
            </a:r>
            <a:r>
              <a:rPr lang="es-CO" dirty="0">
                <a:latin typeface="Agency FB" pitchFamily="34" charset="0"/>
              </a:rPr>
              <a:t>Porque de cierto os digo que hasta que pasen el cielo y la tierra, </a:t>
            </a:r>
            <a:r>
              <a:rPr lang="es-CO" b="1" u="sng" dirty="0">
                <a:latin typeface="Agency FB" pitchFamily="34" charset="0"/>
              </a:rPr>
              <a:t>ni una jota ni una tilde pasará </a:t>
            </a:r>
            <a:r>
              <a:rPr lang="es-CO" b="1" u="sng" dirty="0" smtClean="0">
                <a:latin typeface="Agency FB" pitchFamily="34" charset="0"/>
              </a:rPr>
              <a:t>de </a:t>
            </a:r>
            <a:r>
              <a:rPr lang="es-CO" b="1" u="sng" dirty="0">
                <a:latin typeface="Agency FB" pitchFamily="34" charset="0"/>
              </a:rPr>
              <a:t>la ley</a:t>
            </a:r>
            <a:r>
              <a:rPr lang="es-CO" dirty="0">
                <a:latin typeface="Agency FB" pitchFamily="34" charset="0"/>
              </a:rPr>
              <a:t>, hasta que todo se haya cumplido. </a:t>
            </a:r>
          </a:p>
          <a:p>
            <a:pPr marL="0" indent="0" algn="ctr">
              <a:buNone/>
            </a:pPr>
            <a:r>
              <a:rPr lang="es-CO" dirty="0">
                <a:latin typeface="Agency FB" pitchFamily="34" charset="0"/>
              </a:rPr>
              <a:t>19 De manera que cualquiera que quebrante uno de estos mandamientos muy pequeños, y así enseñe a los hombres, muy pequeño será llamado en el reino de los cielos; mas cualquiera que los haga y los enseñe, éste será llamado grande en el reino de los </a:t>
            </a:r>
            <a:r>
              <a:rPr lang="es-CO" dirty="0" smtClean="0">
                <a:latin typeface="Agency FB" pitchFamily="34" charset="0"/>
              </a:rPr>
              <a:t>cielos</a:t>
            </a:r>
            <a:r>
              <a:rPr lang="es-CO" dirty="0" smtClean="0"/>
              <a:t>». Lea </a:t>
            </a:r>
            <a:r>
              <a:rPr lang="es-CO" dirty="0" smtClean="0">
                <a:solidFill>
                  <a:srgbClr val="FF0000"/>
                </a:solidFill>
              </a:rPr>
              <a:t>Juan 14:15-31. </a:t>
            </a:r>
          </a:p>
          <a:p>
            <a:pPr marL="0" indent="0" algn="ctr">
              <a:buNone/>
            </a:pPr>
            <a:r>
              <a:rPr lang="es-CO" sz="2600" dirty="0" smtClean="0"/>
              <a:t>Estos por su puesto, no forman parte de la «Gran Ramera», sino que se está reproduciendo en ellos el carácter santo de Cristo que es la Palabra. Lea </a:t>
            </a:r>
            <a:r>
              <a:rPr lang="es-CO" sz="2600" b="1" dirty="0" smtClean="0">
                <a:solidFill>
                  <a:srgbClr val="FF0000"/>
                </a:solidFill>
              </a:rPr>
              <a:t>1Juan 2:3-4;Apoc.12:17;14:12.</a:t>
            </a:r>
            <a:endParaRPr lang="es-CO" sz="2600" b="1" dirty="0">
              <a:solidFill>
                <a:srgbClr val="FF0000"/>
              </a:solidFill>
            </a:endParaRPr>
          </a:p>
        </p:txBody>
      </p:sp>
    </p:spTree>
    <p:extLst>
      <p:ext uri="{BB962C8B-B14F-4D97-AF65-F5344CB8AC3E}">
        <p14:creationId xmlns:p14="http://schemas.microsoft.com/office/powerpoint/2010/main" val="230025490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fontScale="90000"/>
          </a:bodyPr>
          <a:lstStyle/>
          <a:p>
            <a:r>
              <a:rPr lang="es-CO" b="1" dirty="0" smtClean="0">
                <a:latin typeface="Agency FB" pitchFamily="34" charset="0"/>
              </a:rPr>
              <a:t>La pregunta es: ¿A cuales mandamientos se refiere aquí El Señor Jesús?</a:t>
            </a:r>
            <a:endParaRPr lang="es-CO" b="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92500" lnSpcReduction="20000"/>
          </a:bodyPr>
          <a:lstStyle/>
          <a:p>
            <a:pPr marL="0" indent="0" algn="ctr">
              <a:buNone/>
            </a:pPr>
            <a:r>
              <a:rPr lang="es-CO" dirty="0" smtClean="0"/>
              <a:t>Si tu estudias detenidamente los Mandamientos de Dios registrados en </a:t>
            </a:r>
            <a:r>
              <a:rPr lang="es-CO" dirty="0" smtClean="0">
                <a:solidFill>
                  <a:srgbClr val="FF0000"/>
                </a:solidFill>
              </a:rPr>
              <a:t>Éxodo 20:3-17</a:t>
            </a:r>
            <a:r>
              <a:rPr lang="es-CO" dirty="0" smtClean="0"/>
              <a:t>, encontrarás que tanto adorar imágenes como la fornicación son pecado, por tanto el no guardar el sábado como día de reposo también debe ser pecado ya que Dios lo incluyó dentro de los Dies Mandamientos. </a:t>
            </a:r>
          </a:p>
          <a:p>
            <a:pPr marL="0" indent="0" algn="ctr">
              <a:buNone/>
            </a:pPr>
            <a:r>
              <a:rPr lang="es-CO" dirty="0" smtClean="0"/>
              <a:t>Y en el N. Testamento no aparece un registro de que hubiese sido abolido, por el contrario </a:t>
            </a:r>
            <a:r>
              <a:rPr lang="es-CO" b="1" dirty="0" smtClean="0">
                <a:solidFill>
                  <a:srgbClr val="FF0000"/>
                </a:solidFill>
              </a:rPr>
              <a:t>Isaías 66:22 y 23</a:t>
            </a:r>
            <a:r>
              <a:rPr lang="es-CO" dirty="0"/>
              <a:t>, dice</a:t>
            </a:r>
            <a:r>
              <a:rPr lang="es-CO" dirty="0" smtClean="0"/>
              <a:t>: </a:t>
            </a:r>
            <a:r>
              <a:rPr lang="es-CO" b="1" dirty="0" smtClean="0">
                <a:latin typeface="Agency FB" pitchFamily="34" charset="0"/>
              </a:rPr>
              <a:t>Porque </a:t>
            </a:r>
            <a:r>
              <a:rPr lang="es-CO" b="1" dirty="0">
                <a:latin typeface="Agency FB" pitchFamily="34" charset="0"/>
              </a:rPr>
              <a:t>como los cielos nuevos y la nueva tierra que yo hago, permanecen delante de mí, dice el SEÑOR, así permanecerá vuestra simiente y vuestro nombre. </a:t>
            </a:r>
            <a:r>
              <a:rPr lang="es-CO" b="1" dirty="0" smtClean="0">
                <a:latin typeface="Agency FB" pitchFamily="34" charset="0"/>
              </a:rPr>
              <a:t> 23 </a:t>
            </a:r>
            <a:r>
              <a:rPr lang="es-CO" b="1" dirty="0">
                <a:latin typeface="Agency FB" pitchFamily="34" charset="0"/>
              </a:rPr>
              <a:t>Y será que de luna nueva en luna nueva, y de sábado en sábado, vendrá toda carne a adorar delante de mí, </a:t>
            </a:r>
            <a:r>
              <a:rPr lang="es-CO" b="1" u="sng" dirty="0">
                <a:latin typeface="Agency FB" pitchFamily="34" charset="0"/>
              </a:rPr>
              <a:t>dijo el SEÑOR</a:t>
            </a:r>
            <a:r>
              <a:rPr lang="es-CO" u="sng" dirty="0"/>
              <a:t>.  </a:t>
            </a:r>
          </a:p>
        </p:txBody>
      </p:sp>
    </p:spTree>
    <p:extLst>
      <p:ext uri="{BB962C8B-B14F-4D97-AF65-F5344CB8AC3E}">
        <p14:creationId xmlns:p14="http://schemas.microsoft.com/office/powerpoint/2010/main" val="19288773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40960"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733573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a:bodyPr>
          <a:lstStyle/>
          <a:p>
            <a:r>
              <a:rPr lang="es-CO" b="1" i="1" dirty="0" smtClean="0">
                <a:latin typeface="Agency FB" pitchFamily="34" charset="0"/>
              </a:rPr>
              <a:t>¿Cómo ha fornicado la «Gran Ramera?</a:t>
            </a:r>
            <a:endParaRPr lang="es-CO" b="1" i="1" dirty="0">
              <a:latin typeface="Agency FB" pitchFamily="34" charset="0"/>
            </a:endParaRPr>
          </a:p>
        </p:txBody>
      </p:sp>
      <p:sp>
        <p:nvSpPr>
          <p:cNvPr id="3" name="2 Marcador de contenido"/>
          <p:cNvSpPr>
            <a:spLocks noGrp="1"/>
          </p:cNvSpPr>
          <p:nvPr>
            <p:ph idx="1"/>
          </p:nvPr>
        </p:nvSpPr>
        <p:spPr>
          <a:xfrm>
            <a:off x="457200" y="1600200"/>
            <a:ext cx="8507288" cy="4997152"/>
          </a:xfrm>
        </p:spPr>
        <p:txBody>
          <a:bodyPr>
            <a:normAutofit fontScale="85000" lnSpcReduction="20000"/>
          </a:bodyPr>
          <a:lstStyle/>
          <a:p>
            <a:pPr marL="0" indent="0">
              <a:buNone/>
            </a:pPr>
            <a:r>
              <a:rPr lang="es-CO" dirty="0" smtClean="0"/>
              <a:t>1). </a:t>
            </a:r>
            <a:r>
              <a:rPr lang="es-CO" b="1" dirty="0" smtClean="0">
                <a:solidFill>
                  <a:srgbClr val="FF0000"/>
                </a:solidFill>
              </a:rPr>
              <a:t>Esta en desobediencia a los Mandamientos De Dios:</a:t>
            </a:r>
          </a:p>
          <a:p>
            <a:pPr marL="0" indent="0">
              <a:buNone/>
            </a:pPr>
            <a:r>
              <a:rPr lang="es-CO" dirty="0" smtClean="0"/>
              <a:t>2). </a:t>
            </a:r>
            <a:r>
              <a:rPr lang="es-CO" b="1" dirty="0" smtClean="0">
                <a:solidFill>
                  <a:srgbClr val="0070C0"/>
                </a:solidFill>
              </a:rPr>
              <a:t>No lleva la Palabra completa a sus fieles: mezcla la verdad con la mentira.</a:t>
            </a:r>
          </a:p>
          <a:p>
            <a:pPr marL="0" indent="0">
              <a:buNone/>
            </a:pPr>
            <a:r>
              <a:rPr lang="es-CO" dirty="0" smtClean="0"/>
              <a:t>3). </a:t>
            </a:r>
            <a:r>
              <a:rPr lang="es-CO" b="1" dirty="0" smtClean="0">
                <a:solidFill>
                  <a:srgbClr val="C00000"/>
                </a:solidFill>
              </a:rPr>
              <a:t>No presenta el verdadero camino a la salvación:</a:t>
            </a:r>
          </a:p>
          <a:p>
            <a:pPr marL="0" indent="0">
              <a:buNone/>
            </a:pPr>
            <a:r>
              <a:rPr lang="es-CO" dirty="0" smtClean="0"/>
              <a:t>4</a:t>
            </a:r>
            <a:r>
              <a:rPr lang="es-CO" b="1" dirty="0" smtClean="0"/>
              <a:t>). Presenta otro mediador entre Dios y el hombre:</a:t>
            </a:r>
          </a:p>
          <a:p>
            <a:pPr marL="0" indent="0">
              <a:buNone/>
            </a:pPr>
            <a:r>
              <a:rPr lang="es-CO" dirty="0" smtClean="0"/>
              <a:t>5). </a:t>
            </a:r>
            <a:r>
              <a:rPr lang="es-CO" b="1" dirty="0" smtClean="0">
                <a:solidFill>
                  <a:srgbClr val="00B050"/>
                </a:solidFill>
              </a:rPr>
              <a:t>Omite la esperanza venidera, Salvación y vida eterna</a:t>
            </a:r>
            <a:r>
              <a:rPr lang="es-CO" dirty="0" smtClean="0"/>
              <a:t>:</a:t>
            </a:r>
          </a:p>
          <a:p>
            <a:pPr marL="0" indent="0">
              <a:buNone/>
            </a:pPr>
            <a:r>
              <a:rPr lang="es-CO" dirty="0" smtClean="0"/>
              <a:t>6). </a:t>
            </a:r>
            <a:r>
              <a:rPr lang="es-CO" b="1" dirty="0" smtClean="0">
                <a:solidFill>
                  <a:srgbClr val="FF0000"/>
                </a:solidFill>
              </a:rPr>
              <a:t>Utiliza imágenes, lo cual es una abominación ante Dios:</a:t>
            </a:r>
          </a:p>
          <a:p>
            <a:pPr marL="0" indent="0">
              <a:buNone/>
            </a:pPr>
            <a:r>
              <a:rPr lang="es-CO" dirty="0" smtClean="0"/>
              <a:t>7). </a:t>
            </a:r>
            <a:r>
              <a:rPr lang="es-CO" b="1" dirty="0" smtClean="0">
                <a:solidFill>
                  <a:srgbClr val="7030A0"/>
                </a:solidFill>
              </a:rPr>
              <a:t>Ha adoptado costumbre y adoración paganas:</a:t>
            </a:r>
          </a:p>
          <a:p>
            <a:pPr marL="0" indent="0">
              <a:buNone/>
            </a:pPr>
            <a:r>
              <a:rPr lang="es-CO" dirty="0" smtClean="0"/>
              <a:t>8). </a:t>
            </a:r>
            <a:r>
              <a:rPr lang="es-CO" b="1" dirty="0" smtClean="0">
                <a:solidFill>
                  <a:srgbClr val="002060"/>
                </a:solidFill>
              </a:rPr>
              <a:t>Ha matado a muchos del pueblo de Dios:</a:t>
            </a:r>
          </a:p>
          <a:p>
            <a:pPr marL="0" indent="0">
              <a:buNone/>
            </a:pPr>
            <a:r>
              <a:rPr lang="es-CO" dirty="0" smtClean="0"/>
              <a:t>9). </a:t>
            </a:r>
            <a:r>
              <a:rPr lang="es-CO" b="1" dirty="0" smtClean="0">
                <a:solidFill>
                  <a:schemeClr val="bg2">
                    <a:lumMod val="25000"/>
                  </a:schemeClr>
                </a:solidFill>
              </a:rPr>
              <a:t>Aunque usted no lo crea, su verdadera adoración es a Satanás:</a:t>
            </a:r>
          </a:p>
          <a:p>
            <a:pPr marL="0" indent="0">
              <a:buNone/>
            </a:pPr>
            <a:r>
              <a:rPr lang="es-CO" dirty="0" smtClean="0"/>
              <a:t>10). </a:t>
            </a:r>
            <a:r>
              <a:rPr lang="es-CO" b="1" dirty="0" smtClean="0">
                <a:solidFill>
                  <a:srgbClr val="0070C0"/>
                </a:solidFill>
              </a:rPr>
              <a:t>Utiliza ritos satánicos</a:t>
            </a:r>
            <a:r>
              <a:rPr lang="es-CO" dirty="0" smtClean="0"/>
              <a:t>: Apoc.18:23.</a:t>
            </a:r>
          </a:p>
        </p:txBody>
      </p:sp>
    </p:spTree>
    <p:extLst>
      <p:ext uri="{BB962C8B-B14F-4D97-AF65-F5344CB8AC3E}">
        <p14:creationId xmlns:p14="http://schemas.microsoft.com/office/powerpoint/2010/main" val="6280685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628800"/>
            <a:ext cx="8136903"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Título"/>
          <p:cNvSpPr>
            <a:spLocks noGrp="1"/>
          </p:cNvSpPr>
          <p:nvPr>
            <p:ph type="title"/>
          </p:nvPr>
        </p:nvSpPr>
        <p:spPr>
          <a:xfrm>
            <a:off x="0" y="274638"/>
            <a:ext cx="9144000" cy="1143000"/>
          </a:xfrm>
          <a:solidFill>
            <a:schemeClr val="bg2">
              <a:lumMod val="90000"/>
            </a:schemeClr>
          </a:solidFill>
        </p:spPr>
        <p:txBody>
          <a:bodyPr>
            <a:noAutofit/>
          </a:bodyPr>
          <a:lstStyle/>
          <a:p>
            <a:r>
              <a:rPr lang="es-CO" sz="4000" b="1" i="1" dirty="0" smtClean="0">
                <a:latin typeface="Agency FB" pitchFamily="34" charset="0"/>
              </a:rPr>
              <a:t>¿Ha fornicado el hombre con la «Gran Ramera?</a:t>
            </a:r>
            <a:endParaRPr lang="es-CO" sz="4000" b="1" i="1" dirty="0">
              <a:latin typeface="Agency FB" pitchFamily="34" charset="0"/>
            </a:endParaRPr>
          </a:p>
        </p:txBody>
      </p:sp>
      <p:sp>
        <p:nvSpPr>
          <p:cNvPr id="3" name="2 Marcador de contenido"/>
          <p:cNvSpPr>
            <a:spLocks noGrp="1"/>
          </p:cNvSpPr>
          <p:nvPr>
            <p:ph idx="1"/>
          </p:nvPr>
        </p:nvSpPr>
        <p:spPr/>
        <p:txBody>
          <a:bodyPr>
            <a:normAutofit lnSpcReduction="10000"/>
          </a:bodyPr>
          <a:lstStyle/>
          <a:p>
            <a:pPr marL="0" indent="0">
              <a:buNone/>
            </a:pPr>
            <a:r>
              <a:rPr lang="es-CO" b="1" u="sng" dirty="0" smtClean="0">
                <a:solidFill>
                  <a:srgbClr val="FFFF00"/>
                </a:solidFill>
              </a:rPr>
              <a:t>Apoc.17:2</a:t>
            </a:r>
            <a:r>
              <a:rPr lang="es-CO" b="1" dirty="0">
                <a:solidFill>
                  <a:srgbClr val="FFFF00"/>
                </a:solidFill>
              </a:rPr>
              <a:t>. </a:t>
            </a:r>
            <a:r>
              <a:rPr lang="es-CO" b="1" dirty="0" smtClean="0">
                <a:solidFill>
                  <a:srgbClr val="FFFF00"/>
                </a:solidFill>
              </a:rPr>
              <a:t>con </a:t>
            </a:r>
            <a:r>
              <a:rPr lang="es-CO" b="1" dirty="0">
                <a:solidFill>
                  <a:srgbClr val="FFFF00"/>
                </a:solidFill>
              </a:rPr>
              <a:t>la cual han fornicado los </a:t>
            </a:r>
            <a:r>
              <a:rPr lang="es-CO" b="1" u="sng" dirty="0">
                <a:solidFill>
                  <a:srgbClr val="FFFF00"/>
                </a:solidFill>
              </a:rPr>
              <a:t>reyes </a:t>
            </a:r>
            <a:r>
              <a:rPr lang="es-CO" b="1" dirty="0">
                <a:solidFill>
                  <a:srgbClr val="FFFF00"/>
                </a:solidFill>
              </a:rPr>
              <a:t>de la tierra, y los </a:t>
            </a:r>
            <a:r>
              <a:rPr lang="es-CO" b="1" u="sng" dirty="0">
                <a:solidFill>
                  <a:srgbClr val="FFFF00"/>
                </a:solidFill>
              </a:rPr>
              <a:t>moradores</a:t>
            </a:r>
            <a:r>
              <a:rPr lang="es-CO" b="1" dirty="0">
                <a:solidFill>
                  <a:srgbClr val="FFFF00"/>
                </a:solidFill>
              </a:rPr>
              <a:t> de la tierra se han embriagado con el vino de su fornicación</a:t>
            </a:r>
            <a:r>
              <a:rPr lang="es-CO" b="1" dirty="0" smtClean="0">
                <a:solidFill>
                  <a:srgbClr val="FFFF00"/>
                </a:solidFill>
              </a:rPr>
              <a:t>.</a:t>
            </a:r>
          </a:p>
          <a:p>
            <a:pPr marL="0" indent="0">
              <a:buNone/>
            </a:pPr>
            <a:endParaRPr lang="es-CO" b="1" dirty="0">
              <a:solidFill>
                <a:srgbClr val="FFFF00"/>
              </a:solidFill>
            </a:endParaRPr>
          </a:p>
          <a:p>
            <a:pPr marL="0" indent="0">
              <a:buNone/>
            </a:pPr>
            <a:r>
              <a:rPr lang="es-CO" b="1" u="sng" dirty="0">
                <a:solidFill>
                  <a:srgbClr val="FFFF00"/>
                </a:solidFill>
              </a:rPr>
              <a:t>Apoc.18:3</a:t>
            </a:r>
            <a:r>
              <a:rPr lang="es-CO" b="1" dirty="0">
                <a:solidFill>
                  <a:srgbClr val="FFFF00"/>
                </a:solidFill>
              </a:rPr>
              <a:t>. Porque </a:t>
            </a:r>
            <a:r>
              <a:rPr lang="es-CO" b="1" u="sng" dirty="0">
                <a:solidFill>
                  <a:srgbClr val="FFFF00"/>
                </a:solidFill>
              </a:rPr>
              <a:t>todas</a:t>
            </a:r>
            <a:r>
              <a:rPr lang="es-CO" b="1" dirty="0">
                <a:solidFill>
                  <a:srgbClr val="FFFF00"/>
                </a:solidFill>
              </a:rPr>
              <a:t> las naciones han bebido del vino del furor de su fornicación; y los </a:t>
            </a:r>
            <a:r>
              <a:rPr lang="es-CO" b="1" u="sng" dirty="0">
                <a:solidFill>
                  <a:srgbClr val="FFFF00"/>
                </a:solidFill>
              </a:rPr>
              <a:t>reyes</a:t>
            </a:r>
            <a:r>
              <a:rPr lang="es-CO" b="1" dirty="0">
                <a:solidFill>
                  <a:srgbClr val="FFFF00"/>
                </a:solidFill>
              </a:rPr>
              <a:t> de la tierra han fornicado con ella, y los </a:t>
            </a:r>
            <a:r>
              <a:rPr lang="es-CO" b="1" u="sng" dirty="0">
                <a:solidFill>
                  <a:srgbClr val="FFFF00"/>
                </a:solidFill>
              </a:rPr>
              <a:t>mercaderes</a:t>
            </a:r>
            <a:r>
              <a:rPr lang="es-CO" b="1" dirty="0">
                <a:solidFill>
                  <a:srgbClr val="FFFF00"/>
                </a:solidFill>
              </a:rPr>
              <a:t> de la tierra se han enriquecido de la potencia de sus deleites. </a:t>
            </a:r>
          </a:p>
        </p:txBody>
      </p:sp>
    </p:spTree>
    <p:extLst>
      <p:ext uri="{BB962C8B-B14F-4D97-AF65-F5344CB8AC3E}">
        <p14:creationId xmlns:p14="http://schemas.microsoft.com/office/powerpoint/2010/main" val="18789657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496944"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213116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solidFill>
            <a:schemeClr val="accent5">
              <a:lumMod val="20000"/>
              <a:lumOff val="80000"/>
            </a:schemeClr>
          </a:solidFill>
        </p:spPr>
        <p:txBody>
          <a:bodyPr>
            <a:normAutofit fontScale="90000"/>
          </a:bodyPr>
          <a:lstStyle/>
          <a:p>
            <a:r>
              <a:rPr lang="es-CO" b="1" i="1" dirty="0" smtClean="0">
                <a:latin typeface="Agency FB" pitchFamily="34" charset="0"/>
              </a:rPr>
              <a:t>Ahora que tu sabes esto: </a:t>
            </a:r>
            <a:br>
              <a:rPr lang="es-CO" b="1" i="1" dirty="0" smtClean="0">
                <a:latin typeface="Agency FB" pitchFamily="34" charset="0"/>
              </a:rPr>
            </a:br>
            <a:r>
              <a:rPr lang="es-CO" b="1" i="1" dirty="0" smtClean="0">
                <a:latin typeface="Agency FB" pitchFamily="34" charset="0"/>
              </a:rPr>
              <a:t>¿Qué te dice la Palabra de Dios?</a:t>
            </a:r>
            <a:endParaRPr lang="es-CO" b="1" i="1" dirty="0">
              <a:latin typeface="Agency FB" pitchFamily="34" charset="0"/>
            </a:endParaRPr>
          </a:p>
        </p:txBody>
      </p:sp>
      <p:sp>
        <p:nvSpPr>
          <p:cNvPr id="7" name="6 Marcador de contenido"/>
          <p:cNvSpPr>
            <a:spLocks noGrp="1"/>
          </p:cNvSpPr>
          <p:nvPr>
            <p:ph idx="1"/>
          </p:nvPr>
        </p:nvSpPr>
        <p:spPr>
          <a:xfrm>
            <a:off x="0" y="1844824"/>
            <a:ext cx="9144000" cy="4752528"/>
          </a:xfrm>
          <a:solidFill>
            <a:srgbClr val="002060"/>
          </a:solidFill>
        </p:spPr>
        <p:txBody>
          <a:bodyPr/>
          <a:lstStyle/>
          <a:p>
            <a:pPr marL="0" indent="0" algn="ctr">
              <a:buNone/>
            </a:pPr>
            <a:r>
              <a:rPr lang="es-CO" sz="4400" b="1" u="sng" dirty="0">
                <a:solidFill>
                  <a:srgbClr val="FF0000"/>
                </a:solidFill>
              </a:rPr>
              <a:t>Apoc.18:4</a:t>
            </a:r>
            <a:r>
              <a:rPr lang="es-CO" sz="4400" b="1" dirty="0">
                <a:solidFill>
                  <a:srgbClr val="FF0000"/>
                </a:solidFill>
              </a:rPr>
              <a:t>. </a:t>
            </a:r>
            <a:endParaRPr lang="es-CO" sz="4400" b="1" dirty="0" smtClean="0">
              <a:solidFill>
                <a:srgbClr val="FF0000"/>
              </a:solidFill>
            </a:endParaRPr>
          </a:p>
          <a:p>
            <a:pPr marL="0" indent="0" algn="ctr">
              <a:buNone/>
            </a:pPr>
            <a:r>
              <a:rPr lang="es-CO" sz="4800" b="1" dirty="0" smtClean="0">
                <a:solidFill>
                  <a:srgbClr val="FFFF00"/>
                </a:solidFill>
              </a:rPr>
              <a:t>«Salid </a:t>
            </a:r>
            <a:r>
              <a:rPr lang="es-CO" sz="4800" b="1" dirty="0">
                <a:solidFill>
                  <a:srgbClr val="FFFF00"/>
                </a:solidFill>
              </a:rPr>
              <a:t>de ella, pueblo mío, para que no seáis partícipes de sus pecados, y para que no recibáis de sus </a:t>
            </a:r>
            <a:r>
              <a:rPr lang="es-CO" sz="4800" b="1" dirty="0" smtClean="0">
                <a:solidFill>
                  <a:srgbClr val="FFFF00"/>
                </a:solidFill>
              </a:rPr>
              <a:t>plagas».</a:t>
            </a:r>
            <a:endParaRPr lang="es-CO" sz="4800" b="1" dirty="0">
              <a:solidFill>
                <a:srgbClr val="FFFF00"/>
              </a:solidFill>
            </a:endParaRPr>
          </a:p>
        </p:txBody>
      </p:sp>
    </p:spTree>
    <p:extLst>
      <p:ext uri="{BB962C8B-B14F-4D97-AF65-F5344CB8AC3E}">
        <p14:creationId xmlns:p14="http://schemas.microsoft.com/office/powerpoint/2010/main" val="10651115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tx2">
              <a:lumMod val="40000"/>
              <a:lumOff val="60000"/>
            </a:schemeClr>
          </a:solidFill>
        </p:spPr>
        <p:txBody>
          <a:bodyPr>
            <a:normAutofit fontScale="90000"/>
          </a:bodyPr>
          <a:lstStyle/>
          <a:p>
            <a:r>
              <a:rPr lang="es-CO" b="1" i="1" dirty="0" smtClean="0">
                <a:latin typeface="Agency FB" pitchFamily="34" charset="0"/>
              </a:rPr>
              <a:t>¿Qué sucede si tu sabiendo estas cosas no actúas?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2404864"/>
          </a:xfrm>
        </p:spPr>
        <p:txBody>
          <a:bodyPr>
            <a:normAutofit fontScale="92500" lnSpcReduction="10000"/>
          </a:bodyPr>
          <a:lstStyle/>
          <a:p>
            <a:pPr marL="0" indent="0" algn="ctr">
              <a:buNone/>
            </a:pPr>
            <a:r>
              <a:rPr lang="es-CO" dirty="0" smtClean="0"/>
              <a:t>Te haces participe de su fornicación espiritual y pierdes tu salvación.</a:t>
            </a:r>
          </a:p>
          <a:p>
            <a:pPr marL="0" indent="0" algn="ctr">
              <a:buNone/>
            </a:pPr>
            <a:endParaRPr lang="es-CO" dirty="0" smtClean="0"/>
          </a:p>
          <a:p>
            <a:pPr marL="0" indent="0" algn="ctr">
              <a:buNone/>
            </a:pPr>
            <a:r>
              <a:rPr lang="es-CO" dirty="0" smtClean="0"/>
              <a:t>En la segunda venida de Cristo, vendrá por </a:t>
            </a:r>
            <a:r>
              <a:rPr lang="es-CO" dirty="0"/>
              <a:t>una </a:t>
            </a:r>
            <a:r>
              <a:rPr lang="es-CO" dirty="0" smtClean="0"/>
              <a:t>iglesia como la que describe</a:t>
            </a:r>
            <a:r>
              <a:rPr lang="es-CO" b="1" u="sng" dirty="0" smtClean="0">
                <a:solidFill>
                  <a:srgbClr val="FF0000"/>
                </a:solidFill>
              </a:rPr>
              <a:t> Efe.5:26,27:</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6857" y="4351441"/>
            <a:ext cx="2466975" cy="2308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 y="4351441"/>
            <a:ext cx="6686856" cy="2308324"/>
          </a:xfrm>
          <a:prstGeom prst="rect">
            <a:avLst/>
          </a:prstGeom>
          <a:solidFill>
            <a:schemeClr val="accent1">
              <a:lumMod val="60000"/>
              <a:lumOff val="40000"/>
            </a:schemeClr>
          </a:solidFill>
        </p:spPr>
        <p:txBody>
          <a:bodyPr wrap="square">
            <a:spAutoFit/>
          </a:bodyPr>
          <a:lstStyle/>
          <a:p>
            <a:r>
              <a:rPr lang="es-CO" sz="2400" dirty="0" smtClean="0"/>
              <a:t>«Cristo </a:t>
            </a:r>
            <a:r>
              <a:rPr lang="es-CO" sz="2400" dirty="0"/>
              <a:t>amó a la iglesia, y se entregó a sí mismo por ella; </a:t>
            </a:r>
            <a:r>
              <a:rPr lang="es-CO" sz="2400" dirty="0" smtClean="0"/>
              <a:t>26 </a:t>
            </a:r>
            <a:r>
              <a:rPr lang="es-CO" sz="2400" dirty="0"/>
              <a:t>para santificarla limpiándola en el lavamiento del agua por la palabra, 27 para presentársela gloriosa para sí, </a:t>
            </a:r>
            <a:r>
              <a:rPr lang="es-CO" sz="2400" b="1" dirty="0">
                <a:solidFill>
                  <a:srgbClr val="FF0000"/>
                </a:solidFill>
              </a:rPr>
              <a:t>una iglesia que no tuviese mancha ni arruga, ni cosa semejante; sino que fuese santa y sin </a:t>
            </a:r>
            <a:r>
              <a:rPr lang="es-CO" sz="2400" b="1" dirty="0" smtClean="0">
                <a:solidFill>
                  <a:srgbClr val="FF0000"/>
                </a:solidFill>
              </a:rPr>
              <a:t>mancha»</a:t>
            </a:r>
            <a:endParaRPr lang="es-CO" sz="2400" b="1" dirty="0">
              <a:solidFill>
                <a:srgbClr val="FF0000"/>
              </a:solidFill>
            </a:endParaRPr>
          </a:p>
        </p:txBody>
      </p:sp>
    </p:spTree>
    <p:extLst>
      <p:ext uri="{BB962C8B-B14F-4D97-AF65-F5344CB8AC3E}">
        <p14:creationId xmlns:p14="http://schemas.microsoft.com/office/powerpoint/2010/main" val="2080683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wipe(down)">
                                      <p:cBhvr>
                                        <p:cTn id="15" dur="500"/>
                                        <p:tgtEl>
                                          <p:spTgt spid="205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20000"/>
              <a:lumOff val="80000"/>
            </a:schemeClr>
          </a:solidFill>
        </p:spPr>
        <p:txBody>
          <a:bodyPr>
            <a:normAutofit fontScale="92500" lnSpcReduction="10000"/>
          </a:bodyPr>
          <a:lstStyle/>
          <a:p>
            <a:pPr marL="0" indent="0" algn="ctr">
              <a:buNone/>
            </a:pPr>
            <a:r>
              <a:rPr lang="es-CO" dirty="0" smtClean="0"/>
              <a:t>La Biblia dice en </a:t>
            </a:r>
            <a:r>
              <a:rPr lang="es-CO" dirty="0">
                <a:solidFill>
                  <a:srgbClr val="FF0000"/>
                </a:solidFill>
              </a:rPr>
              <a:t>2Cor.11:2</a:t>
            </a:r>
            <a:r>
              <a:rPr lang="es-CO" dirty="0"/>
              <a:t> </a:t>
            </a:r>
            <a:r>
              <a:rPr lang="es-CO" dirty="0" smtClean="0"/>
              <a:t>«</a:t>
            </a:r>
            <a:r>
              <a:rPr lang="es-CO" dirty="0" smtClean="0">
                <a:latin typeface="Agency FB" pitchFamily="34" charset="0"/>
              </a:rPr>
              <a:t>Porque </a:t>
            </a:r>
            <a:r>
              <a:rPr lang="es-CO" dirty="0">
                <a:latin typeface="Agency FB" pitchFamily="34" charset="0"/>
              </a:rPr>
              <a:t>os celo con celo de Dios; porque os he desposado a </a:t>
            </a:r>
            <a:r>
              <a:rPr lang="es-CO" b="1" u="sng" dirty="0" smtClean="0">
                <a:latin typeface="Agency FB" pitchFamily="34" charset="0"/>
              </a:rPr>
              <a:t>un esposo</a:t>
            </a:r>
            <a:r>
              <a:rPr lang="es-CO" dirty="0">
                <a:latin typeface="Agency FB" pitchFamily="34" charset="0"/>
              </a:rPr>
              <a:t>, para presentaros como una </a:t>
            </a:r>
            <a:r>
              <a:rPr lang="es-CO" b="1" u="sng" dirty="0">
                <a:latin typeface="Agency FB" pitchFamily="34" charset="0"/>
              </a:rPr>
              <a:t>virgen pura a </a:t>
            </a:r>
            <a:r>
              <a:rPr lang="es-CO" b="1" u="sng" dirty="0" smtClean="0">
                <a:latin typeface="Agency FB" pitchFamily="34" charset="0"/>
              </a:rPr>
              <a:t>Cristo»</a:t>
            </a:r>
            <a:r>
              <a:rPr lang="es-CO" dirty="0" smtClean="0"/>
              <a:t>.</a:t>
            </a:r>
          </a:p>
          <a:p>
            <a:pPr marL="0" indent="0" algn="ctr">
              <a:buNone/>
            </a:pPr>
            <a:r>
              <a:rPr lang="es-CO" b="1" dirty="0" smtClean="0">
                <a:solidFill>
                  <a:srgbClr val="0070C0"/>
                </a:solidFill>
              </a:rPr>
              <a:t>Pero esta «Ramera» tiene muchos esposos, por eso Dios la llama «Ramera». Por tanto si tu persistes en permanecer al lado de esta ramera, tu salvación está en juego.</a:t>
            </a:r>
          </a:p>
          <a:p>
            <a:pPr marL="0" indent="0" algn="ctr">
              <a:buNone/>
            </a:pPr>
            <a:r>
              <a:rPr lang="es-CO" b="1" dirty="0">
                <a:solidFill>
                  <a:srgbClr val="FF0000"/>
                </a:solidFill>
              </a:rPr>
              <a:t>¿</a:t>
            </a:r>
            <a:r>
              <a:rPr lang="es-CO" b="1" dirty="0" smtClean="0">
                <a:solidFill>
                  <a:srgbClr val="FF0000"/>
                </a:solidFill>
              </a:rPr>
              <a:t>Ahora yo te pregunto? ¿a pesar de todo lo que sabes, no querrás escuchar la voz de Dios, y salir de allí? </a:t>
            </a:r>
          </a:p>
          <a:p>
            <a:pPr marL="0" indent="0" algn="ctr">
              <a:buNone/>
            </a:pPr>
            <a:r>
              <a:rPr lang="es-CO" dirty="0" smtClean="0"/>
              <a:t>Recuerda la orden </a:t>
            </a:r>
            <a:r>
              <a:rPr lang="es-CO" dirty="0"/>
              <a:t>de Dios</a:t>
            </a:r>
            <a:r>
              <a:rPr lang="es-CO" dirty="0" smtClean="0"/>
              <a:t>: «</a:t>
            </a:r>
            <a:r>
              <a:rPr lang="es-CO" dirty="0" smtClean="0">
                <a:latin typeface="Agency FB" pitchFamily="34" charset="0"/>
              </a:rPr>
              <a:t>Salid </a:t>
            </a:r>
            <a:r>
              <a:rPr lang="es-CO" dirty="0">
                <a:latin typeface="Agency FB" pitchFamily="34" charset="0"/>
              </a:rPr>
              <a:t>de ella, pueblo mío, para que no seáis partícipes de sus pecados, y para que no recibáis de sus </a:t>
            </a:r>
            <a:r>
              <a:rPr lang="es-CO" dirty="0" smtClean="0">
                <a:latin typeface="Agency FB" pitchFamily="34" charset="0"/>
              </a:rPr>
              <a:t>plagas</a:t>
            </a:r>
            <a:r>
              <a:rPr lang="es-CO" dirty="0" smtClean="0"/>
              <a:t>»    </a:t>
            </a:r>
            <a:endParaRPr lang="es-CO" dirty="0"/>
          </a:p>
        </p:txBody>
      </p:sp>
    </p:spTree>
    <p:extLst>
      <p:ext uri="{BB962C8B-B14F-4D97-AF65-F5344CB8AC3E}">
        <p14:creationId xmlns:p14="http://schemas.microsoft.com/office/powerpoint/2010/main" val="411916412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bg2">
              <a:lumMod val="90000"/>
            </a:schemeClr>
          </a:solidFill>
        </p:spPr>
        <p:txBody>
          <a:bodyPr>
            <a:normAutofit fontScale="90000"/>
          </a:bodyPr>
          <a:lstStyle/>
          <a:p>
            <a:r>
              <a:rPr lang="es-CO" b="1" dirty="0" smtClean="0">
                <a:solidFill>
                  <a:srgbClr val="FF0000"/>
                </a:solidFill>
                <a:latin typeface="Agency FB" pitchFamily="34" charset="0"/>
              </a:rPr>
              <a:t>Memoriza </a:t>
            </a:r>
            <a:r>
              <a:rPr lang="es-CO" b="1" dirty="0">
                <a:solidFill>
                  <a:srgbClr val="FF0000"/>
                </a:solidFill>
                <a:latin typeface="Agency FB" pitchFamily="34" charset="0"/>
              </a:rPr>
              <a:t>Juan </a:t>
            </a:r>
            <a:r>
              <a:rPr lang="es-CO" b="1" dirty="0" smtClean="0">
                <a:solidFill>
                  <a:srgbClr val="FF0000"/>
                </a:solidFill>
                <a:latin typeface="Agency FB" pitchFamily="34" charset="0"/>
              </a:rPr>
              <a:t>8:32:</a:t>
            </a:r>
            <a:br>
              <a:rPr lang="es-CO" b="1" dirty="0" smtClean="0">
                <a:solidFill>
                  <a:srgbClr val="FF0000"/>
                </a:solidFill>
                <a:latin typeface="Agency FB" pitchFamily="34" charset="0"/>
              </a:rPr>
            </a:br>
            <a:r>
              <a:rPr lang="es-CO" sz="4000" b="1" dirty="0" smtClean="0">
                <a:latin typeface="Agency FB" pitchFamily="34" charset="0"/>
              </a:rPr>
              <a:t>«y </a:t>
            </a:r>
            <a:r>
              <a:rPr lang="es-CO" sz="4000" b="1" dirty="0">
                <a:latin typeface="Agency FB" pitchFamily="34" charset="0"/>
              </a:rPr>
              <a:t>conoceréis la verdad, y la verdad os hará </a:t>
            </a:r>
            <a:r>
              <a:rPr lang="es-CO" sz="4000" b="1" dirty="0" smtClean="0">
                <a:latin typeface="Agency FB" pitchFamily="34" charset="0"/>
              </a:rPr>
              <a:t>libres»</a:t>
            </a:r>
            <a:endParaRPr lang="es-CO" sz="4000" b="1" dirty="0">
              <a:latin typeface="Agency FB"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801"/>
            <a:ext cx="9143999" cy="52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31680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bg2">
              <a:lumMod val="90000"/>
            </a:schemeClr>
          </a:solidFill>
        </p:spPr>
        <p:txBody>
          <a:bodyPr>
            <a:noAutofit/>
          </a:bodyPr>
          <a:lstStyle/>
          <a:p>
            <a:r>
              <a:rPr lang="es-CO" sz="3600" b="1" dirty="0" smtClean="0">
                <a:solidFill>
                  <a:srgbClr val="FF0000"/>
                </a:solidFill>
                <a:latin typeface="Agency FB" pitchFamily="34" charset="0"/>
              </a:rPr>
              <a:t>De acuerdo a la Biblia: </a:t>
            </a:r>
            <a:br>
              <a:rPr lang="es-CO" sz="3600" b="1" dirty="0" smtClean="0">
                <a:solidFill>
                  <a:srgbClr val="FF0000"/>
                </a:solidFill>
                <a:latin typeface="Agency FB" pitchFamily="34" charset="0"/>
              </a:rPr>
            </a:br>
            <a:r>
              <a:rPr lang="es-CO" sz="2800" b="1" i="1" dirty="0" smtClean="0">
                <a:latin typeface="Agency FB" pitchFamily="34" charset="0"/>
              </a:rPr>
              <a:t>¿Qué características hacen posible identificar a la Gran Ramera?</a:t>
            </a:r>
            <a:endParaRPr lang="es-CO" sz="2800" b="1" i="1" dirty="0">
              <a:latin typeface="Agency FB" pitchFamily="34" charset="0"/>
            </a:endParaRPr>
          </a:p>
        </p:txBody>
      </p:sp>
      <p:sp>
        <p:nvSpPr>
          <p:cNvPr id="3" name="2 Marcador de contenido"/>
          <p:cNvSpPr>
            <a:spLocks noGrp="1"/>
          </p:cNvSpPr>
          <p:nvPr>
            <p:ph idx="1"/>
          </p:nvPr>
        </p:nvSpPr>
        <p:spPr>
          <a:xfrm>
            <a:off x="467544" y="1628800"/>
            <a:ext cx="8424936" cy="5229200"/>
          </a:xfrm>
          <a:solidFill>
            <a:schemeClr val="accent1">
              <a:lumMod val="20000"/>
              <a:lumOff val="80000"/>
            </a:schemeClr>
          </a:solidFill>
        </p:spPr>
        <p:txBody>
          <a:bodyPr>
            <a:normAutofit fontScale="85000" lnSpcReduction="20000"/>
          </a:bodyPr>
          <a:lstStyle/>
          <a:p>
            <a:pPr marL="0" indent="0">
              <a:buNone/>
            </a:pPr>
            <a:r>
              <a:rPr lang="es-CO" dirty="0" smtClean="0"/>
              <a:t>1.Apoc.17:1. «</a:t>
            </a:r>
            <a:r>
              <a:rPr lang="es-CO" b="1" dirty="0" smtClean="0">
                <a:solidFill>
                  <a:srgbClr val="0070C0"/>
                </a:solidFill>
              </a:rPr>
              <a:t>Una mujer» representa una iglesia.</a:t>
            </a:r>
          </a:p>
          <a:p>
            <a:pPr marL="0" indent="0">
              <a:buNone/>
            </a:pPr>
            <a:r>
              <a:rPr lang="es-CO" b="1" dirty="0" smtClean="0">
                <a:solidFill>
                  <a:schemeClr val="accent2">
                    <a:lumMod val="75000"/>
                  </a:schemeClr>
                </a:solidFill>
              </a:rPr>
              <a:t>2.Apoc.13:11.Su líder tiene apariencia de cordero</a:t>
            </a:r>
            <a:r>
              <a:rPr lang="es-CO" dirty="0" smtClean="0"/>
              <a:t>.</a:t>
            </a:r>
          </a:p>
          <a:p>
            <a:pPr marL="0" indent="0">
              <a:buNone/>
            </a:pPr>
            <a:r>
              <a:rPr lang="es-CO" dirty="0" smtClean="0"/>
              <a:t>3.Apoc.17.1. </a:t>
            </a:r>
            <a:r>
              <a:rPr lang="es-CO" b="1" dirty="0" smtClean="0">
                <a:solidFill>
                  <a:srgbClr val="002060"/>
                </a:solidFill>
              </a:rPr>
              <a:t>Tiene alcance mundial </a:t>
            </a:r>
            <a:r>
              <a:rPr lang="es-CO" dirty="0" smtClean="0"/>
              <a:t>Apoc.17:15.</a:t>
            </a:r>
          </a:p>
          <a:p>
            <a:pPr marL="0" indent="0">
              <a:buNone/>
            </a:pPr>
            <a:r>
              <a:rPr lang="es-CO" dirty="0" smtClean="0"/>
              <a:t>4.Apoc.17:2. </a:t>
            </a:r>
            <a:r>
              <a:rPr lang="es-CO" b="1" dirty="0" smtClean="0">
                <a:solidFill>
                  <a:srgbClr val="FFC000"/>
                </a:solidFill>
              </a:rPr>
              <a:t>Los reyes de la tierra están con ella</a:t>
            </a:r>
            <a:r>
              <a:rPr lang="es-CO" dirty="0" smtClean="0"/>
              <a:t>.</a:t>
            </a:r>
          </a:p>
          <a:p>
            <a:pPr marL="0" indent="0">
              <a:buNone/>
            </a:pPr>
            <a:r>
              <a:rPr lang="es-CO" dirty="0" smtClean="0"/>
              <a:t>5.Apoc.17:2. </a:t>
            </a:r>
            <a:r>
              <a:rPr lang="es-CO" b="1" dirty="0" smtClean="0">
                <a:solidFill>
                  <a:schemeClr val="accent3">
                    <a:lumMod val="50000"/>
                  </a:schemeClr>
                </a:solidFill>
              </a:rPr>
              <a:t>Los moradores de la tierra han fornicado con ella.</a:t>
            </a:r>
          </a:p>
          <a:p>
            <a:pPr marL="0" indent="0">
              <a:buNone/>
            </a:pPr>
            <a:r>
              <a:rPr lang="es-CO" dirty="0" smtClean="0"/>
              <a:t>6.Apoc.13:12</a:t>
            </a:r>
            <a:r>
              <a:rPr lang="es-CO" b="1" dirty="0" smtClean="0">
                <a:solidFill>
                  <a:schemeClr val="accent6">
                    <a:lumMod val="75000"/>
                  </a:schemeClr>
                </a:solidFill>
              </a:rPr>
              <a:t>. tiene capacidad de unir a los moradores de la tierra.</a:t>
            </a:r>
          </a:p>
          <a:p>
            <a:pPr marL="0" indent="0">
              <a:buNone/>
            </a:pPr>
            <a:r>
              <a:rPr lang="es-CO" dirty="0" smtClean="0"/>
              <a:t>7.Apoc.18:11. </a:t>
            </a:r>
            <a:r>
              <a:rPr lang="es-CO" b="1" dirty="0" smtClean="0">
                <a:solidFill>
                  <a:schemeClr val="accent3">
                    <a:lumMod val="75000"/>
                  </a:schemeClr>
                </a:solidFill>
              </a:rPr>
              <a:t>Tiene comercio con el mundo</a:t>
            </a:r>
            <a:r>
              <a:rPr lang="es-CO" dirty="0" smtClean="0"/>
              <a:t>.</a:t>
            </a:r>
          </a:p>
          <a:p>
            <a:pPr marL="0" indent="0">
              <a:buNone/>
            </a:pPr>
            <a:r>
              <a:rPr lang="es-CO" dirty="0" smtClean="0"/>
              <a:t>8.Apoc.17.18. </a:t>
            </a:r>
            <a:r>
              <a:rPr lang="es-CO" b="1" dirty="0" smtClean="0"/>
              <a:t>La Biblia la identifica como una ciudad.</a:t>
            </a:r>
          </a:p>
          <a:p>
            <a:pPr marL="0" indent="0">
              <a:buNone/>
            </a:pPr>
            <a:r>
              <a:rPr lang="es-CO" dirty="0" smtClean="0"/>
              <a:t>9. Apoc.13:14. </a:t>
            </a:r>
            <a:r>
              <a:rPr lang="es-CO" b="1" dirty="0" smtClean="0">
                <a:solidFill>
                  <a:schemeClr val="tx2">
                    <a:lumMod val="60000"/>
                    <a:lumOff val="40000"/>
                  </a:schemeClr>
                </a:solidFill>
              </a:rPr>
              <a:t>Utiliza imágenes y hace que las adoren.</a:t>
            </a:r>
          </a:p>
          <a:p>
            <a:pPr marL="0" indent="0">
              <a:buNone/>
            </a:pPr>
            <a:r>
              <a:rPr lang="es-CO" dirty="0" smtClean="0"/>
              <a:t>10.Apoc.17:3-8. </a:t>
            </a:r>
            <a:r>
              <a:rPr lang="es-CO" b="1" dirty="0" smtClean="0">
                <a:solidFill>
                  <a:srgbClr val="92D050"/>
                </a:solidFill>
              </a:rPr>
              <a:t>Camina de la mano non la Unión Europea. </a:t>
            </a:r>
            <a:endParaRPr lang="es-CO" b="1" dirty="0">
              <a:solidFill>
                <a:srgbClr val="92D050"/>
              </a:solidFill>
            </a:endParaRPr>
          </a:p>
        </p:txBody>
      </p:sp>
    </p:spTree>
    <p:extLst>
      <p:ext uri="{BB962C8B-B14F-4D97-AF65-F5344CB8AC3E}">
        <p14:creationId xmlns:p14="http://schemas.microsoft.com/office/powerpoint/2010/main" val="1882450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1">
              <a:lumMod val="40000"/>
              <a:lumOff val="60000"/>
            </a:schemeClr>
          </a:solidFill>
        </p:spPr>
        <p:txBody>
          <a:bodyPr>
            <a:normAutofit fontScale="77500" lnSpcReduction="20000"/>
          </a:bodyPr>
          <a:lstStyle/>
          <a:p>
            <a:pPr marL="0" indent="0">
              <a:buNone/>
            </a:pPr>
            <a:r>
              <a:rPr lang="es-CO" dirty="0" smtClean="0"/>
              <a:t>11. Apoc.13:15. </a:t>
            </a:r>
            <a:r>
              <a:rPr lang="es-CO" b="1" dirty="0" smtClean="0">
                <a:solidFill>
                  <a:srgbClr val="FF0000"/>
                </a:solidFill>
              </a:rPr>
              <a:t>Manda a matar a los que no la adore.</a:t>
            </a:r>
          </a:p>
          <a:p>
            <a:pPr marL="0" indent="0">
              <a:buNone/>
            </a:pPr>
            <a:r>
              <a:rPr lang="es-CO" dirty="0" smtClean="0"/>
              <a:t>12.Apoc.17:6. </a:t>
            </a:r>
            <a:r>
              <a:rPr lang="es-CO" b="1" dirty="0" smtClean="0">
                <a:solidFill>
                  <a:srgbClr val="002060"/>
                </a:solidFill>
              </a:rPr>
              <a:t>Tiene historia de haber matado al pueblo de Dios.</a:t>
            </a:r>
          </a:p>
          <a:p>
            <a:pPr marL="0" indent="0">
              <a:buNone/>
            </a:pPr>
            <a:r>
              <a:rPr lang="es-CO" dirty="0" smtClean="0"/>
              <a:t>13.Apoc.17:4. </a:t>
            </a:r>
            <a:r>
              <a:rPr lang="es-CO" b="1" dirty="0" smtClean="0">
                <a:solidFill>
                  <a:srgbClr val="C00000"/>
                </a:solidFill>
              </a:rPr>
              <a:t>Usa los colores escarlata y purpura.</a:t>
            </a:r>
          </a:p>
          <a:p>
            <a:pPr marL="0" indent="0">
              <a:buNone/>
            </a:pPr>
            <a:r>
              <a:rPr lang="es-CO" dirty="0" smtClean="0"/>
              <a:t>14.Apoc.17:4. </a:t>
            </a:r>
            <a:r>
              <a:rPr lang="es-CO" b="1" dirty="0" smtClean="0">
                <a:solidFill>
                  <a:schemeClr val="tx2">
                    <a:lumMod val="75000"/>
                  </a:schemeClr>
                </a:solidFill>
              </a:rPr>
              <a:t>Adorna sus ministros y templos con oro plata y perlas.</a:t>
            </a:r>
          </a:p>
          <a:p>
            <a:pPr marL="0" indent="0">
              <a:buNone/>
            </a:pPr>
            <a:r>
              <a:rPr lang="es-CO" dirty="0" smtClean="0"/>
              <a:t>15.Apoc.17:4. </a:t>
            </a:r>
            <a:r>
              <a:rPr lang="es-CO" b="1" dirty="0" smtClean="0">
                <a:solidFill>
                  <a:schemeClr val="tx1">
                    <a:lumMod val="65000"/>
                    <a:lumOff val="35000"/>
                  </a:schemeClr>
                </a:solidFill>
              </a:rPr>
              <a:t>Utiliza un cáliz de oro.</a:t>
            </a:r>
          </a:p>
          <a:p>
            <a:pPr marL="0" indent="0">
              <a:buNone/>
            </a:pPr>
            <a:r>
              <a:rPr lang="es-CO" dirty="0" smtClean="0"/>
              <a:t>16.Apoc.17:9. </a:t>
            </a:r>
            <a:r>
              <a:rPr lang="es-CO" b="1" dirty="0" smtClean="0">
                <a:solidFill>
                  <a:schemeClr val="accent2">
                    <a:lumMod val="50000"/>
                  </a:schemeClr>
                </a:solidFill>
              </a:rPr>
              <a:t>Está localizada en siete montes</a:t>
            </a:r>
            <a:r>
              <a:rPr lang="es-CO" dirty="0" smtClean="0"/>
              <a:t>.</a:t>
            </a:r>
          </a:p>
          <a:p>
            <a:pPr marL="0" indent="0">
              <a:buNone/>
            </a:pPr>
            <a:r>
              <a:rPr lang="es-CO" dirty="0" smtClean="0"/>
              <a:t>17.Apoc.18:18. </a:t>
            </a:r>
            <a:r>
              <a:rPr lang="es-CO" b="1" dirty="0" smtClean="0">
                <a:solidFill>
                  <a:srgbClr val="7030A0"/>
                </a:solidFill>
              </a:rPr>
              <a:t>Tiene el numero de la bestia 666.</a:t>
            </a:r>
          </a:p>
          <a:p>
            <a:pPr marL="0" indent="0">
              <a:buNone/>
            </a:pPr>
            <a:r>
              <a:rPr lang="es-CO" dirty="0" smtClean="0"/>
              <a:t>18.Apoc.17:2. </a:t>
            </a:r>
            <a:r>
              <a:rPr lang="es-CO" b="1" dirty="0" smtClean="0">
                <a:solidFill>
                  <a:srgbClr val="00B050"/>
                </a:solidFill>
              </a:rPr>
              <a:t>Llena de nombres de blasfemias.</a:t>
            </a:r>
          </a:p>
          <a:p>
            <a:pPr marL="0" indent="0">
              <a:buNone/>
            </a:pPr>
            <a:r>
              <a:rPr lang="es-CO" dirty="0" smtClean="0"/>
              <a:t>19.Apoc.17:5. </a:t>
            </a:r>
            <a:r>
              <a:rPr lang="es-CO" b="1" dirty="0" smtClean="0">
                <a:solidFill>
                  <a:schemeClr val="accent5">
                    <a:lumMod val="50000"/>
                  </a:schemeClr>
                </a:solidFill>
              </a:rPr>
              <a:t>Un misterio, «Babilonia la grande»</a:t>
            </a:r>
            <a:r>
              <a:rPr lang="es-CO" dirty="0" smtClean="0"/>
              <a:t>.</a:t>
            </a:r>
          </a:p>
          <a:p>
            <a:pPr marL="0" indent="0">
              <a:buNone/>
            </a:pPr>
            <a:r>
              <a:rPr lang="es-CO" dirty="0" smtClean="0"/>
              <a:t>20.Apoc.17:8. </a:t>
            </a:r>
            <a:r>
              <a:rPr lang="es-CO" b="1" dirty="0" smtClean="0">
                <a:solidFill>
                  <a:srgbClr val="0070C0"/>
                </a:solidFill>
              </a:rPr>
              <a:t>La bestia que era, no es y será.</a:t>
            </a:r>
            <a:r>
              <a:rPr lang="es-CO" dirty="0" smtClean="0"/>
              <a:t> </a:t>
            </a:r>
          </a:p>
          <a:p>
            <a:pPr marL="0" indent="0">
              <a:buNone/>
            </a:pPr>
            <a:r>
              <a:rPr lang="es-CO" dirty="0" smtClean="0"/>
              <a:t>21.Apoc.17:10. </a:t>
            </a:r>
            <a:r>
              <a:rPr lang="es-CO" dirty="0" smtClean="0">
                <a:solidFill>
                  <a:schemeClr val="accent6">
                    <a:lumMod val="75000"/>
                  </a:schemeClr>
                </a:solidFill>
              </a:rPr>
              <a:t>Tendrá solo 7 Reyes.(</a:t>
            </a:r>
            <a:r>
              <a:rPr lang="es-CO" u="sng" dirty="0" smtClean="0">
                <a:solidFill>
                  <a:schemeClr val="accent6">
                    <a:lumMod val="75000"/>
                  </a:schemeClr>
                </a:solidFill>
              </a:rPr>
              <a:t>Véase el C.B.A. punto 1y2.</a:t>
            </a:r>
          </a:p>
          <a:p>
            <a:pPr marL="0" indent="0">
              <a:buNone/>
            </a:pPr>
            <a:r>
              <a:rPr lang="es-CO" dirty="0" smtClean="0"/>
              <a:t>Nota. </a:t>
            </a:r>
            <a:r>
              <a:rPr lang="es-CO" dirty="0" smtClean="0">
                <a:solidFill>
                  <a:srgbClr val="FF0000"/>
                </a:solidFill>
              </a:rPr>
              <a:t>En la Biblia Dios presenta dos mujeres: Que representan dos iglesias, Apoc.12: 1,2, la iglesia fiel a Dios: Apoc.17:1,2, la iglesia apóstata e infiel, una ramera.</a:t>
            </a:r>
            <a:endParaRPr lang="es-CO" dirty="0">
              <a:solidFill>
                <a:srgbClr val="FF0000"/>
              </a:solidFill>
            </a:endParaRPr>
          </a:p>
        </p:txBody>
      </p:sp>
    </p:spTree>
    <p:extLst>
      <p:ext uri="{BB962C8B-B14F-4D97-AF65-F5344CB8AC3E}">
        <p14:creationId xmlns:p14="http://schemas.microsoft.com/office/powerpoint/2010/main" val="21501494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9" end="9"/>
                                            </p:txEl>
                                          </p:spTgt>
                                        </p:tgtEl>
                                      </p:cBhvr>
                                    </p:animEffect>
                                  </p:childTnLst>
                                </p:cTn>
                              </p:par>
                              <p:par>
                                <p:cTn id="65" presetID="31" presetClass="entr" presetSubtype="0" fill="hold" nodeType="with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p:cTn id="67"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8"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9"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70" dur="1000"/>
                                        <p:tgtEl>
                                          <p:spTgt spid="3">
                                            <p:txEl>
                                              <p:pRg st="10" end="1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nodeType="clickEffect">
                                  <p:stCondLst>
                                    <p:cond delay="0"/>
                                  </p:stCondLst>
                                  <p:childTnLst>
                                    <p:set>
                                      <p:cBhvr>
                                        <p:cTn id="74" dur="1" fill="hold">
                                          <p:stCondLst>
                                            <p:cond delay="0"/>
                                          </p:stCondLst>
                                        </p:cTn>
                                        <p:tgtEl>
                                          <p:spTgt spid="3">
                                            <p:txEl>
                                              <p:pRg st="11" end="11"/>
                                            </p:txEl>
                                          </p:spTgt>
                                        </p:tgtEl>
                                        <p:attrNameLst>
                                          <p:attrName>style.visibility</p:attrName>
                                        </p:attrNameLst>
                                      </p:cBhvr>
                                      <p:to>
                                        <p:strVal val="visible"/>
                                      </p:to>
                                    </p:set>
                                    <p:animEffect transition="in" filter="wipe(down)">
                                      <p:cBhvr>
                                        <p:cTn id="75" dur="580">
                                          <p:stCondLst>
                                            <p:cond delay="0"/>
                                          </p:stCondLst>
                                        </p:cTn>
                                        <p:tgtEl>
                                          <p:spTgt spid="3">
                                            <p:txEl>
                                              <p:pRg st="11" end="11"/>
                                            </p:txEl>
                                          </p:spTgt>
                                        </p:tgtEl>
                                      </p:cBhvr>
                                    </p:animEffect>
                                    <p:anim calcmode="lin" valueType="num">
                                      <p:cBhvr>
                                        <p:cTn id="76" dur="1822" tmFilter="0,0; 0.14,0.36; 0.43,0.73; 0.71,0.91; 1.0,1.0">
                                          <p:stCondLst>
                                            <p:cond delay="0"/>
                                          </p:stCondLst>
                                        </p:cTn>
                                        <p:tgtEl>
                                          <p:spTgt spid="3">
                                            <p:txEl>
                                              <p:pRg st="11" end="11"/>
                                            </p:txEl>
                                          </p:spTgt>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3">
                                            <p:txEl>
                                              <p:pRg st="11" end="11"/>
                                            </p:txEl>
                                          </p:spTgt>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3">
                                            <p:txEl>
                                              <p:pRg st="11" end="11"/>
                                            </p:txEl>
                                          </p:spTgt>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3">
                                            <p:txEl>
                                              <p:pRg st="11" end="11"/>
                                            </p:txEl>
                                          </p:spTgt>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3">
                                            <p:txEl>
                                              <p:pRg st="11" end="11"/>
                                            </p:txEl>
                                          </p:spTgt>
                                        </p:tgtEl>
                                        <p:attrNameLst>
                                          <p:attrName>ppt_y</p:attrName>
                                        </p:attrNameLst>
                                      </p:cBhvr>
                                      <p:tavLst>
                                        <p:tav tm="0" fmla="#ppt_y-sin(pi*$)/81">
                                          <p:val>
                                            <p:fltVal val="0"/>
                                          </p:val>
                                        </p:tav>
                                        <p:tav tm="100000">
                                          <p:val>
                                            <p:fltVal val="1"/>
                                          </p:val>
                                        </p:tav>
                                      </p:tavLst>
                                    </p:anim>
                                    <p:animScale>
                                      <p:cBhvr>
                                        <p:cTn id="81" dur="26">
                                          <p:stCondLst>
                                            <p:cond delay="650"/>
                                          </p:stCondLst>
                                        </p:cTn>
                                        <p:tgtEl>
                                          <p:spTgt spid="3">
                                            <p:txEl>
                                              <p:pRg st="11" end="11"/>
                                            </p:txEl>
                                          </p:spTgt>
                                        </p:tgtEl>
                                      </p:cBhvr>
                                      <p:to x="100000" y="60000"/>
                                    </p:animScale>
                                    <p:animScale>
                                      <p:cBhvr>
                                        <p:cTn id="82" dur="166" decel="50000">
                                          <p:stCondLst>
                                            <p:cond delay="676"/>
                                          </p:stCondLst>
                                        </p:cTn>
                                        <p:tgtEl>
                                          <p:spTgt spid="3">
                                            <p:txEl>
                                              <p:pRg st="11" end="11"/>
                                            </p:txEl>
                                          </p:spTgt>
                                        </p:tgtEl>
                                      </p:cBhvr>
                                      <p:to x="100000" y="100000"/>
                                    </p:animScale>
                                    <p:animScale>
                                      <p:cBhvr>
                                        <p:cTn id="83" dur="26">
                                          <p:stCondLst>
                                            <p:cond delay="1312"/>
                                          </p:stCondLst>
                                        </p:cTn>
                                        <p:tgtEl>
                                          <p:spTgt spid="3">
                                            <p:txEl>
                                              <p:pRg st="11" end="11"/>
                                            </p:txEl>
                                          </p:spTgt>
                                        </p:tgtEl>
                                      </p:cBhvr>
                                      <p:to x="100000" y="80000"/>
                                    </p:animScale>
                                    <p:animScale>
                                      <p:cBhvr>
                                        <p:cTn id="84" dur="166" decel="50000">
                                          <p:stCondLst>
                                            <p:cond delay="1338"/>
                                          </p:stCondLst>
                                        </p:cTn>
                                        <p:tgtEl>
                                          <p:spTgt spid="3">
                                            <p:txEl>
                                              <p:pRg st="11" end="11"/>
                                            </p:txEl>
                                          </p:spTgt>
                                        </p:tgtEl>
                                      </p:cBhvr>
                                      <p:to x="100000" y="100000"/>
                                    </p:animScale>
                                    <p:animScale>
                                      <p:cBhvr>
                                        <p:cTn id="85" dur="26">
                                          <p:stCondLst>
                                            <p:cond delay="1642"/>
                                          </p:stCondLst>
                                        </p:cTn>
                                        <p:tgtEl>
                                          <p:spTgt spid="3">
                                            <p:txEl>
                                              <p:pRg st="11" end="11"/>
                                            </p:txEl>
                                          </p:spTgt>
                                        </p:tgtEl>
                                      </p:cBhvr>
                                      <p:to x="100000" y="90000"/>
                                    </p:animScale>
                                    <p:animScale>
                                      <p:cBhvr>
                                        <p:cTn id="86" dur="166" decel="50000">
                                          <p:stCondLst>
                                            <p:cond delay="1668"/>
                                          </p:stCondLst>
                                        </p:cTn>
                                        <p:tgtEl>
                                          <p:spTgt spid="3">
                                            <p:txEl>
                                              <p:pRg st="11" end="11"/>
                                            </p:txEl>
                                          </p:spTgt>
                                        </p:tgtEl>
                                      </p:cBhvr>
                                      <p:to x="100000" y="100000"/>
                                    </p:animScale>
                                    <p:animScale>
                                      <p:cBhvr>
                                        <p:cTn id="87" dur="26">
                                          <p:stCondLst>
                                            <p:cond delay="1808"/>
                                          </p:stCondLst>
                                        </p:cTn>
                                        <p:tgtEl>
                                          <p:spTgt spid="3">
                                            <p:txEl>
                                              <p:pRg st="11" end="11"/>
                                            </p:txEl>
                                          </p:spTgt>
                                        </p:tgtEl>
                                      </p:cBhvr>
                                      <p:to x="100000" y="95000"/>
                                    </p:animScale>
                                    <p:animScale>
                                      <p:cBhvr>
                                        <p:cTn id="88" dur="166" decel="50000">
                                          <p:stCondLst>
                                            <p:cond delay="1834"/>
                                          </p:stCondLst>
                                        </p:cTn>
                                        <p:tgtEl>
                                          <p:spTgt spid="3">
                                            <p:txEl>
                                              <p:pRg st="11" end="1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dirty="0"/>
              <a:t>Recuerda: </a:t>
            </a:r>
            <a:r>
              <a:rPr lang="es-CO" b="1" dirty="0">
                <a:solidFill>
                  <a:srgbClr val="FF0000"/>
                </a:solidFill>
              </a:rPr>
              <a:t>Una mujer en profecía, representa, a un pueblo, una iglesia </a:t>
            </a:r>
          </a:p>
        </p:txBody>
      </p:sp>
      <p:sp>
        <p:nvSpPr>
          <p:cNvPr id="3" name="2 Marcador de contenido"/>
          <p:cNvSpPr>
            <a:spLocks noGrp="1"/>
          </p:cNvSpPr>
          <p:nvPr>
            <p:ph idx="1"/>
          </p:nvPr>
        </p:nvSpPr>
        <p:spPr>
          <a:xfrm>
            <a:off x="457200" y="1600200"/>
            <a:ext cx="5987008" cy="5045358"/>
          </a:xfrm>
          <a:solidFill>
            <a:schemeClr val="accent2">
              <a:lumMod val="20000"/>
              <a:lumOff val="80000"/>
            </a:schemeClr>
          </a:solidFill>
        </p:spPr>
        <p:txBody>
          <a:bodyPr>
            <a:normAutofit fontScale="77500" lnSpcReduction="20000"/>
          </a:bodyPr>
          <a:lstStyle/>
          <a:p>
            <a:pPr marL="0" indent="0">
              <a:buNone/>
            </a:pPr>
            <a:r>
              <a:rPr lang="es-CO" dirty="0" smtClean="0"/>
              <a:t>2Cor.11:2. </a:t>
            </a:r>
            <a:r>
              <a:rPr lang="es-CO" b="1" dirty="0" smtClean="0">
                <a:solidFill>
                  <a:srgbClr val="002060"/>
                </a:solidFill>
              </a:rPr>
              <a:t>La iglesia d Dios: se presenta como una virgen pura a Cristo.</a:t>
            </a:r>
          </a:p>
          <a:p>
            <a:pPr marL="0" indent="0">
              <a:buNone/>
            </a:pPr>
            <a:r>
              <a:rPr lang="es-CO" dirty="0" smtClean="0"/>
              <a:t>Apoc.12:1,2. </a:t>
            </a:r>
            <a:r>
              <a:rPr lang="es-CO" b="1" dirty="0" smtClean="0">
                <a:solidFill>
                  <a:srgbClr val="C00000"/>
                </a:solidFill>
              </a:rPr>
              <a:t>La iglesia de Dios: se representa con una mujer vestida del sol.</a:t>
            </a:r>
          </a:p>
          <a:p>
            <a:pPr marL="0" indent="0">
              <a:buNone/>
            </a:pPr>
            <a:r>
              <a:rPr lang="es-CO" dirty="0" smtClean="0"/>
              <a:t>Isaías 54:5,6. </a:t>
            </a:r>
            <a:r>
              <a:rPr lang="es-CO" b="1" dirty="0" smtClean="0">
                <a:solidFill>
                  <a:schemeClr val="bg2">
                    <a:lumMod val="25000"/>
                  </a:schemeClr>
                </a:solidFill>
              </a:rPr>
              <a:t>La iglesia de Dios: se representa como una mujer abandonada, el pueblo de Israel.</a:t>
            </a:r>
          </a:p>
          <a:p>
            <a:pPr marL="0" indent="0">
              <a:buNone/>
            </a:pPr>
            <a:r>
              <a:rPr lang="es-CO" dirty="0" smtClean="0"/>
              <a:t>Jer.3:14. </a:t>
            </a:r>
            <a:r>
              <a:rPr lang="es-CO" b="1" dirty="0" smtClean="0">
                <a:solidFill>
                  <a:srgbClr val="7030A0"/>
                </a:solidFill>
              </a:rPr>
              <a:t>La iglesia de Dios: es representada como la esposa de Dios.</a:t>
            </a:r>
          </a:p>
          <a:p>
            <a:pPr marL="0" indent="0">
              <a:buNone/>
            </a:pPr>
            <a:r>
              <a:rPr lang="es-CO" dirty="0" smtClean="0"/>
              <a:t>Jer.6:2. </a:t>
            </a:r>
            <a:r>
              <a:rPr lang="es-CO" b="1" dirty="0" smtClean="0">
                <a:solidFill>
                  <a:schemeClr val="tx2">
                    <a:lumMod val="60000"/>
                    <a:lumOff val="40000"/>
                  </a:schemeClr>
                </a:solidFill>
              </a:rPr>
              <a:t>La iglesia de Dios: es representada como la hija de Sión, Jerusalén.</a:t>
            </a:r>
          </a:p>
          <a:p>
            <a:pPr marL="0" indent="0">
              <a:buNone/>
            </a:pPr>
            <a:r>
              <a:rPr lang="es-CO" dirty="0" smtClean="0"/>
              <a:t>Efe.5:24-33. </a:t>
            </a:r>
            <a:r>
              <a:rPr lang="es-CO" b="1" dirty="0" smtClean="0">
                <a:solidFill>
                  <a:srgbClr val="00B0F0"/>
                </a:solidFill>
              </a:rPr>
              <a:t>La iglesia de Dios: es representada con una esposa que está sujeta al esposo, que Cristo vino a limpiar, lo cual dice que es un misterio. </a:t>
            </a:r>
          </a:p>
          <a:p>
            <a:pPr marL="0" indent="0">
              <a:buNone/>
            </a:pPr>
            <a:endParaRPr lang="es-CO" dirty="0"/>
          </a:p>
          <a:p>
            <a:pPr marL="0" indent="0">
              <a:buNone/>
            </a:pPr>
            <a:endParaRPr lang="es-CO" dirty="0" smtClean="0"/>
          </a:p>
          <a:p>
            <a:pPr marL="0" indent="0">
              <a:buNone/>
            </a:pPr>
            <a:endParaRPr lang="es-CO" dirty="0"/>
          </a:p>
        </p:txBody>
      </p:sp>
      <p:sp>
        <p:nvSpPr>
          <p:cNvPr id="4" name="3 Rectángulo"/>
          <p:cNvSpPr/>
          <p:nvPr/>
        </p:nvSpPr>
        <p:spPr>
          <a:xfrm>
            <a:off x="6641976" y="1628800"/>
            <a:ext cx="2286000" cy="5016758"/>
          </a:xfrm>
          <a:prstGeom prst="rect">
            <a:avLst/>
          </a:prstGeom>
          <a:solidFill>
            <a:schemeClr val="accent4">
              <a:lumMod val="40000"/>
              <a:lumOff val="60000"/>
            </a:schemeClr>
          </a:solidFill>
        </p:spPr>
        <p:txBody>
          <a:bodyPr wrap="square">
            <a:spAutoFit/>
          </a:bodyPr>
          <a:lstStyle/>
          <a:p>
            <a:r>
              <a:rPr lang="es-CO" sz="2000" b="1" dirty="0" smtClean="0">
                <a:solidFill>
                  <a:srgbClr val="FF0000"/>
                </a:solidFill>
              </a:rPr>
              <a:t>Esta mujer es la iglesia mencionada en Apoc.12:17</a:t>
            </a:r>
            <a:r>
              <a:rPr lang="es-CO" sz="2000" b="1" dirty="0">
                <a:solidFill>
                  <a:srgbClr val="FF0000"/>
                </a:solidFill>
              </a:rPr>
              <a:t>:</a:t>
            </a:r>
          </a:p>
          <a:p>
            <a:r>
              <a:rPr lang="es-CO" sz="2000" b="1" dirty="0"/>
              <a:t> 1</a:t>
            </a:r>
            <a:r>
              <a:rPr lang="es-CO" sz="2000" b="1" dirty="0">
                <a:solidFill>
                  <a:srgbClr val="FF0000"/>
                </a:solidFill>
              </a:rPr>
              <a:t>. </a:t>
            </a:r>
            <a:r>
              <a:rPr lang="es-CO" sz="2000" b="1" dirty="0" smtClean="0">
                <a:solidFill>
                  <a:srgbClr val="0070C0"/>
                </a:solidFill>
              </a:rPr>
              <a:t>Guarda </a:t>
            </a:r>
            <a:r>
              <a:rPr lang="es-CO" sz="2000" b="1" dirty="0">
                <a:solidFill>
                  <a:srgbClr val="0070C0"/>
                </a:solidFill>
              </a:rPr>
              <a:t>los diez Mandamientos de Dios.</a:t>
            </a:r>
          </a:p>
          <a:p>
            <a:r>
              <a:rPr lang="es-CO" sz="2000" b="1" dirty="0"/>
              <a:t>2</a:t>
            </a:r>
            <a:r>
              <a:rPr lang="es-CO" sz="2000" b="1" dirty="0">
                <a:solidFill>
                  <a:srgbClr val="FF0000"/>
                </a:solidFill>
              </a:rPr>
              <a:t>. </a:t>
            </a:r>
            <a:r>
              <a:rPr lang="es-CO" sz="2000" b="1" dirty="0" smtClean="0">
                <a:solidFill>
                  <a:srgbClr val="0070C0"/>
                </a:solidFill>
              </a:rPr>
              <a:t>Tiene </a:t>
            </a:r>
            <a:r>
              <a:rPr lang="es-CO" sz="2000" b="1" dirty="0">
                <a:solidFill>
                  <a:srgbClr val="0070C0"/>
                </a:solidFill>
              </a:rPr>
              <a:t>el testimonio de Jesús.</a:t>
            </a:r>
          </a:p>
          <a:p>
            <a:r>
              <a:rPr lang="es-CO" sz="2000" b="1" dirty="0"/>
              <a:t>¿Cuál es el Testimonio de Jesús?</a:t>
            </a:r>
          </a:p>
          <a:p>
            <a:r>
              <a:rPr lang="es-CO" sz="2000" b="1" dirty="0">
                <a:solidFill>
                  <a:srgbClr val="FF0000"/>
                </a:solidFill>
              </a:rPr>
              <a:t>El testimonio de Jesús es el Espíritu de Profecía. Apoc.19:10.</a:t>
            </a:r>
          </a:p>
        </p:txBody>
      </p:sp>
    </p:spTree>
    <p:extLst>
      <p:ext uri="{BB962C8B-B14F-4D97-AF65-F5344CB8AC3E}">
        <p14:creationId xmlns:p14="http://schemas.microsoft.com/office/powerpoint/2010/main" val="12109605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4">
                                            <p:txEl>
                                              <p:pRg st="0" end="0"/>
                                            </p:txEl>
                                          </p:spTgt>
                                        </p:tgtEl>
                                        <p:attrNameLst>
                                          <p:attrName>style.visibility</p:attrName>
                                        </p:attrNameLst>
                                      </p:cBhvr>
                                      <p:to>
                                        <p:strVal val="visible"/>
                                      </p:to>
                                    </p:set>
                                    <p:animEffect transition="in" filter="wipe(down)">
                                      <p:cBhvr>
                                        <p:cTn id="45" dur="580">
                                          <p:stCondLst>
                                            <p:cond delay="0"/>
                                          </p:stCondLst>
                                        </p:cTn>
                                        <p:tgtEl>
                                          <p:spTgt spid="4">
                                            <p:txEl>
                                              <p:pRg st="0" end="0"/>
                                            </p:txEl>
                                          </p:spTgt>
                                        </p:tgtEl>
                                      </p:cBhvr>
                                    </p:animEffect>
                                    <p:anim calcmode="lin" valueType="num">
                                      <p:cBhvr>
                                        <p:cTn id="46"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4">
                                            <p:txEl>
                                              <p:pRg st="0" end="0"/>
                                            </p:txEl>
                                          </p:spTgt>
                                        </p:tgtEl>
                                      </p:cBhvr>
                                      <p:to x="100000" y="60000"/>
                                    </p:animScale>
                                    <p:animScale>
                                      <p:cBhvr>
                                        <p:cTn id="52" dur="166" decel="50000">
                                          <p:stCondLst>
                                            <p:cond delay="676"/>
                                          </p:stCondLst>
                                        </p:cTn>
                                        <p:tgtEl>
                                          <p:spTgt spid="4">
                                            <p:txEl>
                                              <p:pRg st="0" end="0"/>
                                            </p:txEl>
                                          </p:spTgt>
                                        </p:tgtEl>
                                      </p:cBhvr>
                                      <p:to x="100000" y="100000"/>
                                    </p:animScale>
                                    <p:animScale>
                                      <p:cBhvr>
                                        <p:cTn id="53" dur="26">
                                          <p:stCondLst>
                                            <p:cond delay="1312"/>
                                          </p:stCondLst>
                                        </p:cTn>
                                        <p:tgtEl>
                                          <p:spTgt spid="4">
                                            <p:txEl>
                                              <p:pRg st="0" end="0"/>
                                            </p:txEl>
                                          </p:spTgt>
                                        </p:tgtEl>
                                      </p:cBhvr>
                                      <p:to x="100000" y="80000"/>
                                    </p:animScale>
                                    <p:animScale>
                                      <p:cBhvr>
                                        <p:cTn id="54" dur="166" decel="50000">
                                          <p:stCondLst>
                                            <p:cond delay="1338"/>
                                          </p:stCondLst>
                                        </p:cTn>
                                        <p:tgtEl>
                                          <p:spTgt spid="4">
                                            <p:txEl>
                                              <p:pRg st="0" end="0"/>
                                            </p:txEl>
                                          </p:spTgt>
                                        </p:tgtEl>
                                      </p:cBhvr>
                                      <p:to x="100000" y="100000"/>
                                    </p:animScale>
                                    <p:animScale>
                                      <p:cBhvr>
                                        <p:cTn id="55" dur="26">
                                          <p:stCondLst>
                                            <p:cond delay="1642"/>
                                          </p:stCondLst>
                                        </p:cTn>
                                        <p:tgtEl>
                                          <p:spTgt spid="4">
                                            <p:txEl>
                                              <p:pRg st="0" end="0"/>
                                            </p:txEl>
                                          </p:spTgt>
                                        </p:tgtEl>
                                      </p:cBhvr>
                                      <p:to x="100000" y="90000"/>
                                    </p:animScale>
                                    <p:animScale>
                                      <p:cBhvr>
                                        <p:cTn id="56" dur="166" decel="50000">
                                          <p:stCondLst>
                                            <p:cond delay="1668"/>
                                          </p:stCondLst>
                                        </p:cTn>
                                        <p:tgtEl>
                                          <p:spTgt spid="4">
                                            <p:txEl>
                                              <p:pRg st="0" end="0"/>
                                            </p:txEl>
                                          </p:spTgt>
                                        </p:tgtEl>
                                      </p:cBhvr>
                                      <p:to x="100000" y="100000"/>
                                    </p:animScale>
                                    <p:animScale>
                                      <p:cBhvr>
                                        <p:cTn id="57" dur="26">
                                          <p:stCondLst>
                                            <p:cond delay="1808"/>
                                          </p:stCondLst>
                                        </p:cTn>
                                        <p:tgtEl>
                                          <p:spTgt spid="4">
                                            <p:txEl>
                                              <p:pRg st="0" end="0"/>
                                            </p:txEl>
                                          </p:spTgt>
                                        </p:tgtEl>
                                      </p:cBhvr>
                                      <p:to x="100000" y="95000"/>
                                    </p:animScale>
                                    <p:animScale>
                                      <p:cBhvr>
                                        <p:cTn id="58" dur="166" decel="50000">
                                          <p:stCondLst>
                                            <p:cond delay="1834"/>
                                          </p:stCondLst>
                                        </p:cTn>
                                        <p:tgtEl>
                                          <p:spTgt spid="4">
                                            <p:txEl>
                                              <p:pRg st="0" end="0"/>
                                            </p:txEl>
                                          </p:spTgt>
                                        </p:tgtEl>
                                      </p:cBhvr>
                                      <p:to x="100000" y="100000"/>
                                    </p:animScale>
                                  </p:childTnLst>
                                </p:cTn>
                              </p:par>
                              <p:par>
                                <p:cTn id="59" presetID="26" presetClass="entr" presetSubtype="0" fill="hold" nodeType="withEffect">
                                  <p:stCondLst>
                                    <p:cond delay="0"/>
                                  </p:stCondLst>
                                  <p:childTnLst>
                                    <p:set>
                                      <p:cBhvr>
                                        <p:cTn id="60" dur="1" fill="hold">
                                          <p:stCondLst>
                                            <p:cond delay="0"/>
                                          </p:stCondLst>
                                        </p:cTn>
                                        <p:tgtEl>
                                          <p:spTgt spid="4">
                                            <p:txEl>
                                              <p:pRg st="1" end="1"/>
                                            </p:txEl>
                                          </p:spTgt>
                                        </p:tgtEl>
                                        <p:attrNameLst>
                                          <p:attrName>style.visibility</p:attrName>
                                        </p:attrNameLst>
                                      </p:cBhvr>
                                      <p:to>
                                        <p:strVal val="visible"/>
                                      </p:to>
                                    </p:set>
                                    <p:animEffect transition="in" filter="wipe(down)">
                                      <p:cBhvr>
                                        <p:cTn id="61" dur="580">
                                          <p:stCondLst>
                                            <p:cond delay="0"/>
                                          </p:stCondLst>
                                        </p:cTn>
                                        <p:tgtEl>
                                          <p:spTgt spid="4">
                                            <p:txEl>
                                              <p:pRg st="1" end="1"/>
                                            </p:txEl>
                                          </p:spTgt>
                                        </p:tgtEl>
                                      </p:cBhvr>
                                    </p:animEffect>
                                    <p:anim calcmode="lin" valueType="num">
                                      <p:cBhvr>
                                        <p:cTn id="62"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xEl>
                                              <p:pRg st="1" end="1"/>
                                            </p:txEl>
                                          </p:spTgt>
                                        </p:tgtEl>
                                      </p:cBhvr>
                                      <p:to x="100000" y="60000"/>
                                    </p:animScale>
                                    <p:animScale>
                                      <p:cBhvr>
                                        <p:cTn id="68" dur="166" decel="50000">
                                          <p:stCondLst>
                                            <p:cond delay="676"/>
                                          </p:stCondLst>
                                        </p:cTn>
                                        <p:tgtEl>
                                          <p:spTgt spid="4">
                                            <p:txEl>
                                              <p:pRg st="1" end="1"/>
                                            </p:txEl>
                                          </p:spTgt>
                                        </p:tgtEl>
                                      </p:cBhvr>
                                      <p:to x="100000" y="100000"/>
                                    </p:animScale>
                                    <p:animScale>
                                      <p:cBhvr>
                                        <p:cTn id="69" dur="26">
                                          <p:stCondLst>
                                            <p:cond delay="1312"/>
                                          </p:stCondLst>
                                        </p:cTn>
                                        <p:tgtEl>
                                          <p:spTgt spid="4">
                                            <p:txEl>
                                              <p:pRg st="1" end="1"/>
                                            </p:txEl>
                                          </p:spTgt>
                                        </p:tgtEl>
                                      </p:cBhvr>
                                      <p:to x="100000" y="80000"/>
                                    </p:animScale>
                                    <p:animScale>
                                      <p:cBhvr>
                                        <p:cTn id="70" dur="166" decel="50000">
                                          <p:stCondLst>
                                            <p:cond delay="1338"/>
                                          </p:stCondLst>
                                        </p:cTn>
                                        <p:tgtEl>
                                          <p:spTgt spid="4">
                                            <p:txEl>
                                              <p:pRg st="1" end="1"/>
                                            </p:txEl>
                                          </p:spTgt>
                                        </p:tgtEl>
                                      </p:cBhvr>
                                      <p:to x="100000" y="100000"/>
                                    </p:animScale>
                                    <p:animScale>
                                      <p:cBhvr>
                                        <p:cTn id="71" dur="26">
                                          <p:stCondLst>
                                            <p:cond delay="1642"/>
                                          </p:stCondLst>
                                        </p:cTn>
                                        <p:tgtEl>
                                          <p:spTgt spid="4">
                                            <p:txEl>
                                              <p:pRg st="1" end="1"/>
                                            </p:txEl>
                                          </p:spTgt>
                                        </p:tgtEl>
                                      </p:cBhvr>
                                      <p:to x="100000" y="90000"/>
                                    </p:animScale>
                                    <p:animScale>
                                      <p:cBhvr>
                                        <p:cTn id="72" dur="166" decel="50000">
                                          <p:stCondLst>
                                            <p:cond delay="1668"/>
                                          </p:stCondLst>
                                        </p:cTn>
                                        <p:tgtEl>
                                          <p:spTgt spid="4">
                                            <p:txEl>
                                              <p:pRg st="1" end="1"/>
                                            </p:txEl>
                                          </p:spTgt>
                                        </p:tgtEl>
                                      </p:cBhvr>
                                      <p:to x="100000" y="100000"/>
                                    </p:animScale>
                                    <p:animScale>
                                      <p:cBhvr>
                                        <p:cTn id="73" dur="26">
                                          <p:stCondLst>
                                            <p:cond delay="1808"/>
                                          </p:stCondLst>
                                        </p:cTn>
                                        <p:tgtEl>
                                          <p:spTgt spid="4">
                                            <p:txEl>
                                              <p:pRg st="1" end="1"/>
                                            </p:txEl>
                                          </p:spTgt>
                                        </p:tgtEl>
                                      </p:cBhvr>
                                      <p:to x="100000" y="95000"/>
                                    </p:animScale>
                                    <p:animScale>
                                      <p:cBhvr>
                                        <p:cTn id="74" dur="166" decel="50000">
                                          <p:stCondLst>
                                            <p:cond delay="1834"/>
                                          </p:stCondLst>
                                        </p:cTn>
                                        <p:tgtEl>
                                          <p:spTgt spid="4">
                                            <p:txEl>
                                              <p:pRg st="1" end="1"/>
                                            </p:txEl>
                                          </p:spTgt>
                                        </p:tgtEl>
                                      </p:cBhvr>
                                      <p:to x="100000" y="100000"/>
                                    </p:animScale>
                                  </p:childTnLst>
                                </p:cTn>
                              </p:par>
                              <p:par>
                                <p:cTn id="75" presetID="26" presetClass="entr" presetSubtype="0" fill="hold" nodeType="withEffect">
                                  <p:stCondLst>
                                    <p:cond delay="0"/>
                                  </p:stCondLst>
                                  <p:childTnLst>
                                    <p:set>
                                      <p:cBhvr>
                                        <p:cTn id="76" dur="1" fill="hold">
                                          <p:stCondLst>
                                            <p:cond delay="0"/>
                                          </p:stCondLst>
                                        </p:cTn>
                                        <p:tgtEl>
                                          <p:spTgt spid="4">
                                            <p:txEl>
                                              <p:pRg st="2" end="2"/>
                                            </p:txEl>
                                          </p:spTgt>
                                        </p:tgtEl>
                                        <p:attrNameLst>
                                          <p:attrName>style.visibility</p:attrName>
                                        </p:attrNameLst>
                                      </p:cBhvr>
                                      <p:to>
                                        <p:strVal val="visible"/>
                                      </p:to>
                                    </p:set>
                                    <p:animEffect transition="in" filter="wipe(down)">
                                      <p:cBhvr>
                                        <p:cTn id="77" dur="580">
                                          <p:stCondLst>
                                            <p:cond delay="0"/>
                                          </p:stCondLst>
                                        </p:cTn>
                                        <p:tgtEl>
                                          <p:spTgt spid="4">
                                            <p:txEl>
                                              <p:pRg st="2" end="2"/>
                                            </p:txEl>
                                          </p:spTgt>
                                        </p:tgtEl>
                                      </p:cBhvr>
                                    </p:animEffect>
                                    <p:anim calcmode="lin" valueType="num">
                                      <p:cBhvr>
                                        <p:cTn id="78"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83" dur="26">
                                          <p:stCondLst>
                                            <p:cond delay="650"/>
                                          </p:stCondLst>
                                        </p:cTn>
                                        <p:tgtEl>
                                          <p:spTgt spid="4">
                                            <p:txEl>
                                              <p:pRg st="2" end="2"/>
                                            </p:txEl>
                                          </p:spTgt>
                                        </p:tgtEl>
                                      </p:cBhvr>
                                      <p:to x="100000" y="60000"/>
                                    </p:animScale>
                                    <p:animScale>
                                      <p:cBhvr>
                                        <p:cTn id="84" dur="166" decel="50000">
                                          <p:stCondLst>
                                            <p:cond delay="676"/>
                                          </p:stCondLst>
                                        </p:cTn>
                                        <p:tgtEl>
                                          <p:spTgt spid="4">
                                            <p:txEl>
                                              <p:pRg st="2" end="2"/>
                                            </p:txEl>
                                          </p:spTgt>
                                        </p:tgtEl>
                                      </p:cBhvr>
                                      <p:to x="100000" y="100000"/>
                                    </p:animScale>
                                    <p:animScale>
                                      <p:cBhvr>
                                        <p:cTn id="85" dur="26">
                                          <p:stCondLst>
                                            <p:cond delay="1312"/>
                                          </p:stCondLst>
                                        </p:cTn>
                                        <p:tgtEl>
                                          <p:spTgt spid="4">
                                            <p:txEl>
                                              <p:pRg st="2" end="2"/>
                                            </p:txEl>
                                          </p:spTgt>
                                        </p:tgtEl>
                                      </p:cBhvr>
                                      <p:to x="100000" y="80000"/>
                                    </p:animScale>
                                    <p:animScale>
                                      <p:cBhvr>
                                        <p:cTn id="86" dur="166" decel="50000">
                                          <p:stCondLst>
                                            <p:cond delay="1338"/>
                                          </p:stCondLst>
                                        </p:cTn>
                                        <p:tgtEl>
                                          <p:spTgt spid="4">
                                            <p:txEl>
                                              <p:pRg st="2" end="2"/>
                                            </p:txEl>
                                          </p:spTgt>
                                        </p:tgtEl>
                                      </p:cBhvr>
                                      <p:to x="100000" y="100000"/>
                                    </p:animScale>
                                    <p:animScale>
                                      <p:cBhvr>
                                        <p:cTn id="87" dur="26">
                                          <p:stCondLst>
                                            <p:cond delay="1642"/>
                                          </p:stCondLst>
                                        </p:cTn>
                                        <p:tgtEl>
                                          <p:spTgt spid="4">
                                            <p:txEl>
                                              <p:pRg st="2" end="2"/>
                                            </p:txEl>
                                          </p:spTgt>
                                        </p:tgtEl>
                                      </p:cBhvr>
                                      <p:to x="100000" y="90000"/>
                                    </p:animScale>
                                    <p:animScale>
                                      <p:cBhvr>
                                        <p:cTn id="88" dur="166" decel="50000">
                                          <p:stCondLst>
                                            <p:cond delay="1668"/>
                                          </p:stCondLst>
                                        </p:cTn>
                                        <p:tgtEl>
                                          <p:spTgt spid="4">
                                            <p:txEl>
                                              <p:pRg st="2" end="2"/>
                                            </p:txEl>
                                          </p:spTgt>
                                        </p:tgtEl>
                                      </p:cBhvr>
                                      <p:to x="100000" y="100000"/>
                                    </p:animScale>
                                    <p:animScale>
                                      <p:cBhvr>
                                        <p:cTn id="89" dur="26">
                                          <p:stCondLst>
                                            <p:cond delay="1808"/>
                                          </p:stCondLst>
                                        </p:cTn>
                                        <p:tgtEl>
                                          <p:spTgt spid="4">
                                            <p:txEl>
                                              <p:pRg st="2" end="2"/>
                                            </p:txEl>
                                          </p:spTgt>
                                        </p:tgtEl>
                                      </p:cBhvr>
                                      <p:to x="100000" y="95000"/>
                                    </p:animScale>
                                    <p:animScale>
                                      <p:cBhvr>
                                        <p:cTn id="90" dur="166" decel="50000">
                                          <p:stCondLst>
                                            <p:cond delay="1834"/>
                                          </p:stCondLst>
                                        </p:cTn>
                                        <p:tgtEl>
                                          <p:spTgt spid="4">
                                            <p:txEl>
                                              <p:pRg st="2" end="2"/>
                                            </p:txEl>
                                          </p:spTgt>
                                        </p:tgtEl>
                                      </p:cBhvr>
                                      <p:to x="100000" y="100000"/>
                                    </p:animScale>
                                  </p:childTnLst>
                                </p:cTn>
                              </p:par>
                              <p:par>
                                <p:cTn id="91" presetID="26" presetClass="entr" presetSubtype="0" fill="hold" nodeType="withEffect">
                                  <p:stCondLst>
                                    <p:cond delay="0"/>
                                  </p:stCondLst>
                                  <p:childTnLst>
                                    <p:set>
                                      <p:cBhvr>
                                        <p:cTn id="92" dur="1" fill="hold">
                                          <p:stCondLst>
                                            <p:cond delay="0"/>
                                          </p:stCondLst>
                                        </p:cTn>
                                        <p:tgtEl>
                                          <p:spTgt spid="4">
                                            <p:txEl>
                                              <p:pRg st="3" end="3"/>
                                            </p:txEl>
                                          </p:spTgt>
                                        </p:tgtEl>
                                        <p:attrNameLst>
                                          <p:attrName>style.visibility</p:attrName>
                                        </p:attrNameLst>
                                      </p:cBhvr>
                                      <p:to>
                                        <p:strVal val="visible"/>
                                      </p:to>
                                    </p:set>
                                    <p:animEffect transition="in" filter="wipe(down)">
                                      <p:cBhvr>
                                        <p:cTn id="93" dur="580">
                                          <p:stCondLst>
                                            <p:cond delay="0"/>
                                          </p:stCondLst>
                                        </p:cTn>
                                        <p:tgtEl>
                                          <p:spTgt spid="4">
                                            <p:txEl>
                                              <p:pRg st="3" end="3"/>
                                            </p:txEl>
                                          </p:spTgt>
                                        </p:tgtEl>
                                      </p:cBhvr>
                                    </p:animEffect>
                                    <p:anim calcmode="lin" valueType="num">
                                      <p:cBhvr>
                                        <p:cTn id="94"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99" dur="26">
                                          <p:stCondLst>
                                            <p:cond delay="650"/>
                                          </p:stCondLst>
                                        </p:cTn>
                                        <p:tgtEl>
                                          <p:spTgt spid="4">
                                            <p:txEl>
                                              <p:pRg st="3" end="3"/>
                                            </p:txEl>
                                          </p:spTgt>
                                        </p:tgtEl>
                                      </p:cBhvr>
                                      <p:to x="100000" y="60000"/>
                                    </p:animScale>
                                    <p:animScale>
                                      <p:cBhvr>
                                        <p:cTn id="100" dur="166" decel="50000">
                                          <p:stCondLst>
                                            <p:cond delay="676"/>
                                          </p:stCondLst>
                                        </p:cTn>
                                        <p:tgtEl>
                                          <p:spTgt spid="4">
                                            <p:txEl>
                                              <p:pRg st="3" end="3"/>
                                            </p:txEl>
                                          </p:spTgt>
                                        </p:tgtEl>
                                      </p:cBhvr>
                                      <p:to x="100000" y="100000"/>
                                    </p:animScale>
                                    <p:animScale>
                                      <p:cBhvr>
                                        <p:cTn id="101" dur="26">
                                          <p:stCondLst>
                                            <p:cond delay="1312"/>
                                          </p:stCondLst>
                                        </p:cTn>
                                        <p:tgtEl>
                                          <p:spTgt spid="4">
                                            <p:txEl>
                                              <p:pRg st="3" end="3"/>
                                            </p:txEl>
                                          </p:spTgt>
                                        </p:tgtEl>
                                      </p:cBhvr>
                                      <p:to x="100000" y="80000"/>
                                    </p:animScale>
                                    <p:animScale>
                                      <p:cBhvr>
                                        <p:cTn id="102" dur="166" decel="50000">
                                          <p:stCondLst>
                                            <p:cond delay="1338"/>
                                          </p:stCondLst>
                                        </p:cTn>
                                        <p:tgtEl>
                                          <p:spTgt spid="4">
                                            <p:txEl>
                                              <p:pRg st="3" end="3"/>
                                            </p:txEl>
                                          </p:spTgt>
                                        </p:tgtEl>
                                      </p:cBhvr>
                                      <p:to x="100000" y="100000"/>
                                    </p:animScale>
                                    <p:animScale>
                                      <p:cBhvr>
                                        <p:cTn id="103" dur="26">
                                          <p:stCondLst>
                                            <p:cond delay="1642"/>
                                          </p:stCondLst>
                                        </p:cTn>
                                        <p:tgtEl>
                                          <p:spTgt spid="4">
                                            <p:txEl>
                                              <p:pRg st="3" end="3"/>
                                            </p:txEl>
                                          </p:spTgt>
                                        </p:tgtEl>
                                      </p:cBhvr>
                                      <p:to x="100000" y="90000"/>
                                    </p:animScale>
                                    <p:animScale>
                                      <p:cBhvr>
                                        <p:cTn id="104" dur="166" decel="50000">
                                          <p:stCondLst>
                                            <p:cond delay="1668"/>
                                          </p:stCondLst>
                                        </p:cTn>
                                        <p:tgtEl>
                                          <p:spTgt spid="4">
                                            <p:txEl>
                                              <p:pRg st="3" end="3"/>
                                            </p:txEl>
                                          </p:spTgt>
                                        </p:tgtEl>
                                      </p:cBhvr>
                                      <p:to x="100000" y="100000"/>
                                    </p:animScale>
                                    <p:animScale>
                                      <p:cBhvr>
                                        <p:cTn id="105" dur="26">
                                          <p:stCondLst>
                                            <p:cond delay="1808"/>
                                          </p:stCondLst>
                                        </p:cTn>
                                        <p:tgtEl>
                                          <p:spTgt spid="4">
                                            <p:txEl>
                                              <p:pRg st="3" end="3"/>
                                            </p:txEl>
                                          </p:spTgt>
                                        </p:tgtEl>
                                      </p:cBhvr>
                                      <p:to x="100000" y="95000"/>
                                    </p:animScale>
                                    <p:animScale>
                                      <p:cBhvr>
                                        <p:cTn id="106" dur="166" decel="50000">
                                          <p:stCondLst>
                                            <p:cond delay="1834"/>
                                          </p:stCondLst>
                                        </p:cTn>
                                        <p:tgtEl>
                                          <p:spTgt spid="4">
                                            <p:txEl>
                                              <p:pRg st="3" end="3"/>
                                            </p:txEl>
                                          </p:spTgt>
                                        </p:tgtEl>
                                      </p:cBhvr>
                                      <p:to x="100000" y="100000"/>
                                    </p:animScale>
                                  </p:childTnLst>
                                </p:cTn>
                              </p:par>
                              <p:par>
                                <p:cTn id="107" presetID="26" presetClass="entr" presetSubtype="0" fill="hold" nodeType="withEffect">
                                  <p:stCondLst>
                                    <p:cond delay="0"/>
                                  </p:stCondLst>
                                  <p:childTnLst>
                                    <p:set>
                                      <p:cBhvr>
                                        <p:cTn id="108" dur="1" fill="hold">
                                          <p:stCondLst>
                                            <p:cond delay="0"/>
                                          </p:stCondLst>
                                        </p:cTn>
                                        <p:tgtEl>
                                          <p:spTgt spid="4">
                                            <p:txEl>
                                              <p:pRg st="4" end="4"/>
                                            </p:txEl>
                                          </p:spTgt>
                                        </p:tgtEl>
                                        <p:attrNameLst>
                                          <p:attrName>style.visibility</p:attrName>
                                        </p:attrNameLst>
                                      </p:cBhvr>
                                      <p:to>
                                        <p:strVal val="visible"/>
                                      </p:to>
                                    </p:set>
                                    <p:animEffect transition="in" filter="wipe(down)">
                                      <p:cBhvr>
                                        <p:cTn id="109" dur="580">
                                          <p:stCondLst>
                                            <p:cond delay="0"/>
                                          </p:stCondLst>
                                        </p:cTn>
                                        <p:tgtEl>
                                          <p:spTgt spid="4">
                                            <p:txEl>
                                              <p:pRg st="4" end="4"/>
                                            </p:txEl>
                                          </p:spTgt>
                                        </p:tgtEl>
                                      </p:cBhvr>
                                    </p:animEffect>
                                    <p:anim calcmode="lin" valueType="num">
                                      <p:cBhvr>
                                        <p:cTn id="110" dur="1822" tmFilter="0,0; 0.14,0.36; 0.43,0.73; 0.71,0.91; 1.0,1.0">
                                          <p:stCondLst>
                                            <p:cond delay="0"/>
                                          </p:stCondLst>
                                        </p:cTn>
                                        <p:tgtEl>
                                          <p:spTgt spid="4">
                                            <p:txEl>
                                              <p:pRg st="4" end="4"/>
                                            </p:txEl>
                                          </p:spTgt>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4">
                                            <p:txEl>
                                              <p:pRg st="4" end="4"/>
                                            </p:txEl>
                                          </p:spTgt>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4">
                                            <p:txEl>
                                              <p:pRg st="4" end="4"/>
                                            </p:txEl>
                                          </p:spTgt>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4">
                                            <p:txEl>
                                              <p:pRg st="4" end="4"/>
                                            </p:txEl>
                                          </p:spTgt>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4">
                                            <p:txEl>
                                              <p:pRg st="4" end="4"/>
                                            </p:txEl>
                                          </p:spTgt>
                                        </p:tgtEl>
                                        <p:attrNameLst>
                                          <p:attrName>ppt_y</p:attrName>
                                        </p:attrNameLst>
                                      </p:cBhvr>
                                      <p:tavLst>
                                        <p:tav tm="0" fmla="#ppt_y-sin(pi*$)/81">
                                          <p:val>
                                            <p:fltVal val="0"/>
                                          </p:val>
                                        </p:tav>
                                        <p:tav tm="100000">
                                          <p:val>
                                            <p:fltVal val="1"/>
                                          </p:val>
                                        </p:tav>
                                      </p:tavLst>
                                    </p:anim>
                                    <p:animScale>
                                      <p:cBhvr>
                                        <p:cTn id="115" dur="26">
                                          <p:stCondLst>
                                            <p:cond delay="650"/>
                                          </p:stCondLst>
                                        </p:cTn>
                                        <p:tgtEl>
                                          <p:spTgt spid="4">
                                            <p:txEl>
                                              <p:pRg st="4" end="4"/>
                                            </p:txEl>
                                          </p:spTgt>
                                        </p:tgtEl>
                                      </p:cBhvr>
                                      <p:to x="100000" y="60000"/>
                                    </p:animScale>
                                    <p:animScale>
                                      <p:cBhvr>
                                        <p:cTn id="116" dur="166" decel="50000">
                                          <p:stCondLst>
                                            <p:cond delay="676"/>
                                          </p:stCondLst>
                                        </p:cTn>
                                        <p:tgtEl>
                                          <p:spTgt spid="4">
                                            <p:txEl>
                                              <p:pRg st="4" end="4"/>
                                            </p:txEl>
                                          </p:spTgt>
                                        </p:tgtEl>
                                      </p:cBhvr>
                                      <p:to x="100000" y="100000"/>
                                    </p:animScale>
                                    <p:animScale>
                                      <p:cBhvr>
                                        <p:cTn id="117" dur="26">
                                          <p:stCondLst>
                                            <p:cond delay="1312"/>
                                          </p:stCondLst>
                                        </p:cTn>
                                        <p:tgtEl>
                                          <p:spTgt spid="4">
                                            <p:txEl>
                                              <p:pRg st="4" end="4"/>
                                            </p:txEl>
                                          </p:spTgt>
                                        </p:tgtEl>
                                      </p:cBhvr>
                                      <p:to x="100000" y="80000"/>
                                    </p:animScale>
                                    <p:animScale>
                                      <p:cBhvr>
                                        <p:cTn id="118" dur="166" decel="50000">
                                          <p:stCondLst>
                                            <p:cond delay="1338"/>
                                          </p:stCondLst>
                                        </p:cTn>
                                        <p:tgtEl>
                                          <p:spTgt spid="4">
                                            <p:txEl>
                                              <p:pRg st="4" end="4"/>
                                            </p:txEl>
                                          </p:spTgt>
                                        </p:tgtEl>
                                      </p:cBhvr>
                                      <p:to x="100000" y="100000"/>
                                    </p:animScale>
                                    <p:animScale>
                                      <p:cBhvr>
                                        <p:cTn id="119" dur="26">
                                          <p:stCondLst>
                                            <p:cond delay="1642"/>
                                          </p:stCondLst>
                                        </p:cTn>
                                        <p:tgtEl>
                                          <p:spTgt spid="4">
                                            <p:txEl>
                                              <p:pRg st="4" end="4"/>
                                            </p:txEl>
                                          </p:spTgt>
                                        </p:tgtEl>
                                      </p:cBhvr>
                                      <p:to x="100000" y="90000"/>
                                    </p:animScale>
                                    <p:animScale>
                                      <p:cBhvr>
                                        <p:cTn id="120" dur="166" decel="50000">
                                          <p:stCondLst>
                                            <p:cond delay="1668"/>
                                          </p:stCondLst>
                                        </p:cTn>
                                        <p:tgtEl>
                                          <p:spTgt spid="4">
                                            <p:txEl>
                                              <p:pRg st="4" end="4"/>
                                            </p:txEl>
                                          </p:spTgt>
                                        </p:tgtEl>
                                      </p:cBhvr>
                                      <p:to x="100000" y="100000"/>
                                    </p:animScale>
                                    <p:animScale>
                                      <p:cBhvr>
                                        <p:cTn id="121" dur="26">
                                          <p:stCondLst>
                                            <p:cond delay="1808"/>
                                          </p:stCondLst>
                                        </p:cTn>
                                        <p:tgtEl>
                                          <p:spTgt spid="4">
                                            <p:txEl>
                                              <p:pRg st="4" end="4"/>
                                            </p:txEl>
                                          </p:spTgt>
                                        </p:tgtEl>
                                      </p:cBhvr>
                                      <p:to x="100000" y="95000"/>
                                    </p:animScale>
                                    <p:animScale>
                                      <p:cBhvr>
                                        <p:cTn id="122" dur="166" decel="50000">
                                          <p:stCondLst>
                                            <p:cond delay="1834"/>
                                          </p:stCondLst>
                                        </p:cTn>
                                        <p:tgtEl>
                                          <p:spTgt spid="4">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7824" y="476672"/>
            <a:ext cx="3168352" cy="5649491"/>
          </a:xfrm>
          <a:solidFill>
            <a:schemeClr val="accent4">
              <a:lumMod val="40000"/>
              <a:lumOff val="60000"/>
            </a:schemeClr>
          </a:solidFill>
        </p:spPr>
        <p:txBody>
          <a:bodyPr>
            <a:normAutofit lnSpcReduction="10000"/>
          </a:bodyPr>
          <a:lstStyle/>
          <a:p>
            <a:pPr marL="0" indent="0" algn="ctr">
              <a:buNone/>
            </a:pPr>
            <a:r>
              <a:rPr lang="es-CO" dirty="0"/>
              <a:t>Aunque Apoc.13:11, se refiere al protestantismo apóstata quien se unirá con el </a:t>
            </a:r>
            <a:r>
              <a:rPr lang="es-CO" dirty="0" smtClean="0"/>
              <a:t>catolicismo, </a:t>
            </a:r>
            <a:r>
              <a:rPr lang="es-CO" dirty="0"/>
              <a:t>le podemos aplicar la </a:t>
            </a:r>
            <a:r>
              <a:rPr lang="es-CO" dirty="0" smtClean="0"/>
              <a:t>misma característica, «</a:t>
            </a:r>
            <a:r>
              <a:rPr lang="es-CO" dirty="0" smtClean="0">
                <a:latin typeface="Agency FB" pitchFamily="34" charset="0"/>
              </a:rPr>
              <a:t>apariencia de cordero</a:t>
            </a:r>
            <a:r>
              <a:rPr lang="es-CO" dirty="0" smtClean="0"/>
              <a:t>»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792" y="260648"/>
            <a:ext cx="257175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89040"/>
            <a:ext cx="2232248"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3150" y="260648"/>
            <a:ext cx="299085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1275" y="3789040"/>
            <a:ext cx="25146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36167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wipe(down)">
                                      <p:cBhvr>
                                        <p:cTn id="23" dur="580">
                                          <p:stCondLst>
                                            <p:cond delay="0"/>
                                          </p:stCondLst>
                                        </p:cTn>
                                        <p:tgtEl>
                                          <p:spTgt spid="2051"/>
                                        </p:tgtEl>
                                      </p:cBhvr>
                                    </p:animEffect>
                                    <p:anim calcmode="lin" valueType="num">
                                      <p:cBhvr>
                                        <p:cTn id="2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1"/>
                                        </p:tgtEl>
                                      </p:cBhvr>
                                      <p:to x="100000" y="60000"/>
                                    </p:animScale>
                                    <p:animScale>
                                      <p:cBhvr>
                                        <p:cTn id="30" dur="166" decel="50000">
                                          <p:stCondLst>
                                            <p:cond delay="676"/>
                                          </p:stCondLst>
                                        </p:cTn>
                                        <p:tgtEl>
                                          <p:spTgt spid="2051"/>
                                        </p:tgtEl>
                                      </p:cBhvr>
                                      <p:to x="100000" y="100000"/>
                                    </p:animScale>
                                    <p:animScale>
                                      <p:cBhvr>
                                        <p:cTn id="31" dur="26">
                                          <p:stCondLst>
                                            <p:cond delay="1312"/>
                                          </p:stCondLst>
                                        </p:cTn>
                                        <p:tgtEl>
                                          <p:spTgt spid="2051"/>
                                        </p:tgtEl>
                                      </p:cBhvr>
                                      <p:to x="100000" y="80000"/>
                                    </p:animScale>
                                    <p:animScale>
                                      <p:cBhvr>
                                        <p:cTn id="32" dur="166" decel="50000">
                                          <p:stCondLst>
                                            <p:cond delay="1338"/>
                                          </p:stCondLst>
                                        </p:cTn>
                                        <p:tgtEl>
                                          <p:spTgt spid="2051"/>
                                        </p:tgtEl>
                                      </p:cBhvr>
                                      <p:to x="100000" y="100000"/>
                                    </p:animScale>
                                    <p:animScale>
                                      <p:cBhvr>
                                        <p:cTn id="33" dur="26">
                                          <p:stCondLst>
                                            <p:cond delay="1642"/>
                                          </p:stCondLst>
                                        </p:cTn>
                                        <p:tgtEl>
                                          <p:spTgt spid="2051"/>
                                        </p:tgtEl>
                                      </p:cBhvr>
                                      <p:to x="100000" y="90000"/>
                                    </p:animScale>
                                    <p:animScale>
                                      <p:cBhvr>
                                        <p:cTn id="34" dur="166" decel="50000">
                                          <p:stCondLst>
                                            <p:cond delay="1668"/>
                                          </p:stCondLst>
                                        </p:cTn>
                                        <p:tgtEl>
                                          <p:spTgt spid="2051"/>
                                        </p:tgtEl>
                                      </p:cBhvr>
                                      <p:to x="100000" y="100000"/>
                                    </p:animScale>
                                    <p:animScale>
                                      <p:cBhvr>
                                        <p:cTn id="35" dur="26">
                                          <p:stCondLst>
                                            <p:cond delay="1808"/>
                                          </p:stCondLst>
                                        </p:cTn>
                                        <p:tgtEl>
                                          <p:spTgt spid="2051"/>
                                        </p:tgtEl>
                                      </p:cBhvr>
                                      <p:to x="100000" y="95000"/>
                                    </p:animScale>
                                    <p:animScale>
                                      <p:cBhvr>
                                        <p:cTn id="36" dur="166" decel="50000">
                                          <p:stCondLst>
                                            <p:cond delay="1834"/>
                                          </p:stCondLst>
                                        </p:cTn>
                                        <p:tgtEl>
                                          <p:spTgt spid="2051"/>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2052"/>
                                        </p:tgtEl>
                                        <p:attrNameLst>
                                          <p:attrName>style.visibility</p:attrName>
                                        </p:attrNameLst>
                                      </p:cBhvr>
                                      <p:to>
                                        <p:strVal val="visible"/>
                                      </p:to>
                                    </p:set>
                                    <p:animEffect transition="in" filter="wipe(down)">
                                      <p:cBhvr>
                                        <p:cTn id="41" dur="580">
                                          <p:stCondLst>
                                            <p:cond delay="0"/>
                                          </p:stCondLst>
                                        </p:cTn>
                                        <p:tgtEl>
                                          <p:spTgt spid="2052"/>
                                        </p:tgtEl>
                                      </p:cBhvr>
                                    </p:animEffect>
                                    <p:anim calcmode="lin" valueType="num">
                                      <p:cBhvr>
                                        <p:cTn id="42"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47" dur="26">
                                          <p:stCondLst>
                                            <p:cond delay="650"/>
                                          </p:stCondLst>
                                        </p:cTn>
                                        <p:tgtEl>
                                          <p:spTgt spid="2052"/>
                                        </p:tgtEl>
                                      </p:cBhvr>
                                      <p:to x="100000" y="60000"/>
                                    </p:animScale>
                                    <p:animScale>
                                      <p:cBhvr>
                                        <p:cTn id="48" dur="166" decel="50000">
                                          <p:stCondLst>
                                            <p:cond delay="676"/>
                                          </p:stCondLst>
                                        </p:cTn>
                                        <p:tgtEl>
                                          <p:spTgt spid="2052"/>
                                        </p:tgtEl>
                                      </p:cBhvr>
                                      <p:to x="100000" y="100000"/>
                                    </p:animScale>
                                    <p:animScale>
                                      <p:cBhvr>
                                        <p:cTn id="49" dur="26">
                                          <p:stCondLst>
                                            <p:cond delay="1312"/>
                                          </p:stCondLst>
                                        </p:cTn>
                                        <p:tgtEl>
                                          <p:spTgt spid="2052"/>
                                        </p:tgtEl>
                                      </p:cBhvr>
                                      <p:to x="100000" y="80000"/>
                                    </p:animScale>
                                    <p:animScale>
                                      <p:cBhvr>
                                        <p:cTn id="50" dur="166" decel="50000">
                                          <p:stCondLst>
                                            <p:cond delay="1338"/>
                                          </p:stCondLst>
                                        </p:cTn>
                                        <p:tgtEl>
                                          <p:spTgt spid="2052"/>
                                        </p:tgtEl>
                                      </p:cBhvr>
                                      <p:to x="100000" y="100000"/>
                                    </p:animScale>
                                    <p:animScale>
                                      <p:cBhvr>
                                        <p:cTn id="51" dur="26">
                                          <p:stCondLst>
                                            <p:cond delay="1642"/>
                                          </p:stCondLst>
                                        </p:cTn>
                                        <p:tgtEl>
                                          <p:spTgt spid="2052"/>
                                        </p:tgtEl>
                                      </p:cBhvr>
                                      <p:to x="100000" y="90000"/>
                                    </p:animScale>
                                    <p:animScale>
                                      <p:cBhvr>
                                        <p:cTn id="52" dur="166" decel="50000">
                                          <p:stCondLst>
                                            <p:cond delay="1668"/>
                                          </p:stCondLst>
                                        </p:cTn>
                                        <p:tgtEl>
                                          <p:spTgt spid="2052"/>
                                        </p:tgtEl>
                                      </p:cBhvr>
                                      <p:to x="100000" y="100000"/>
                                    </p:animScale>
                                    <p:animScale>
                                      <p:cBhvr>
                                        <p:cTn id="53" dur="26">
                                          <p:stCondLst>
                                            <p:cond delay="1808"/>
                                          </p:stCondLst>
                                        </p:cTn>
                                        <p:tgtEl>
                                          <p:spTgt spid="2052"/>
                                        </p:tgtEl>
                                      </p:cBhvr>
                                      <p:to x="100000" y="95000"/>
                                    </p:animScale>
                                    <p:animScale>
                                      <p:cBhvr>
                                        <p:cTn id="54" dur="166" decel="50000">
                                          <p:stCondLst>
                                            <p:cond delay="1834"/>
                                          </p:stCondLst>
                                        </p:cTn>
                                        <p:tgtEl>
                                          <p:spTgt spid="2052"/>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2053"/>
                                        </p:tgtEl>
                                        <p:attrNameLst>
                                          <p:attrName>style.visibility</p:attrName>
                                        </p:attrNameLst>
                                      </p:cBhvr>
                                      <p:to>
                                        <p:strVal val="visible"/>
                                      </p:to>
                                    </p:set>
                                    <p:animEffect transition="in" filter="wipe(down)">
                                      <p:cBhvr>
                                        <p:cTn id="57" dur="580">
                                          <p:stCondLst>
                                            <p:cond delay="0"/>
                                          </p:stCondLst>
                                        </p:cTn>
                                        <p:tgtEl>
                                          <p:spTgt spid="2053"/>
                                        </p:tgtEl>
                                      </p:cBhvr>
                                    </p:animEffect>
                                    <p:anim calcmode="lin" valueType="num">
                                      <p:cBhvr>
                                        <p:cTn id="58" dur="1822" tmFilter="0,0; 0.14,0.36; 0.43,0.73; 0.71,0.91; 1.0,1.0">
                                          <p:stCondLst>
                                            <p:cond delay="0"/>
                                          </p:stCondLst>
                                        </p:cTn>
                                        <p:tgtEl>
                                          <p:spTgt spid="2053"/>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2053"/>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2053"/>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2053"/>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2053"/>
                                        </p:tgtEl>
                                        <p:attrNameLst>
                                          <p:attrName>ppt_y</p:attrName>
                                        </p:attrNameLst>
                                      </p:cBhvr>
                                      <p:tavLst>
                                        <p:tav tm="0" fmla="#ppt_y-sin(pi*$)/81">
                                          <p:val>
                                            <p:fltVal val="0"/>
                                          </p:val>
                                        </p:tav>
                                        <p:tav tm="100000">
                                          <p:val>
                                            <p:fltVal val="1"/>
                                          </p:val>
                                        </p:tav>
                                      </p:tavLst>
                                    </p:anim>
                                    <p:animScale>
                                      <p:cBhvr>
                                        <p:cTn id="63" dur="26">
                                          <p:stCondLst>
                                            <p:cond delay="650"/>
                                          </p:stCondLst>
                                        </p:cTn>
                                        <p:tgtEl>
                                          <p:spTgt spid="2053"/>
                                        </p:tgtEl>
                                      </p:cBhvr>
                                      <p:to x="100000" y="60000"/>
                                    </p:animScale>
                                    <p:animScale>
                                      <p:cBhvr>
                                        <p:cTn id="64" dur="166" decel="50000">
                                          <p:stCondLst>
                                            <p:cond delay="676"/>
                                          </p:stCondLst>
                                        </p:cTn>
                                        <p:tgtEl>
                                          <p:spTgt spid="2053"/>
                                        </p:tgtEl>
                                      </p:cBhvr>
                                      <p:to x="100000" y="100000"/>
                                    </p:animScale>
                                    <p:animScale>
                                      <p:cBhvr>
                                        <p:cTn id="65" dur="26">
                                          <p:stCondLst>
                                            <p:cond delay="1312"/>
                                          </p:stCondLst>
                                        </p:cTn>
                                        <p:tgtEl>
                                          <p:spTgt spid="2053"/>
                                        </p:tgtEl>
                                      </p:cBhvr>
                                      <p:to x="100000" y="80000"/>
                                    </p:animScale>
                                    <p:animScale>
                                      <p:cBhvr>
                                        <p:cTn id="66" dur="166" decel="50000">
                                          <p:stCondLst>
                                            <p:cond delay="1338"/>
                                          </p:stCondLst>
                                        </p:cTn>
                                        <p:tgtEl>
                                          <p:spTgt spid="2053"/>
                                        </p:tgtEl>
                                      </p:cBhvr>
                                      <p:to x="100000" y="100000"/>
                                    </p:animScale>
                                    <p:animScale>
                                      <p:cBhvr>
                                        <p:cTn id="67" dur="26">
                                          <p:stCondLst>
                                            <p:cond delay="1642"/>
                                          </p:stCondLst>
                                        </p:cTn>
                                        <p:tgtEl>
                                          <p:spTgt spid="2053"/>
                                        </p:tgtEl>
                                      </p:cBhvr>
                                      <p:to x="100000" y="90000"/>
                                    </p:animScale>
                                    <p:animScale>
                                      <p:cBhvr>
                                        <p:cTn id="68" dur="166" decel="50000">
                                          <p:stCondLst>
                                            <p:cond delay="1668"/>
                                          </p:stCondLst>
                                        </p:cTn>
                                        <p:tgtEl>
                                          <p:spTgt spid="2053"/>
                                        </p:tgtEl>
                                      </p:cBhvr>
                                      <p:to x="100000" y="100000"/>
                                    </p:animScale>
                                    <p:animScale>
                                      <p:cBhvr>
                                        <p:cTn id="69" dur="26">
                                          <p:stCondLst>
                                            <p:cond delay="1808"/>
                                          </p:stCondLst>
                                        </p:cTn>
                                        <p:tgtEl>
                                          <p:spTgt spid="2053"/>
                                        </p:tgtEl>
                                      </p:cBhvr>
                                      <p:to x="100000" y="95000"/>
                                    </p:animScale>
                                    <p:animScale>
                                      <p:cBhvr>
                                        <p:cTn id="70" dur="166" decel="50000">
                                          <p:stCondLst>
                                            <p:cond delay="1834"/>
                                          </p:stCondLst>
                                        </p:cTn>
                                        <p:tgtEl>
                                          <p:spTgt spid="20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50335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47115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27506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8640960" cy="1080120"/>
          </a:xfrm>
        </p:spPr>
        <p:txBody>
          <a:bodyPr>
            <a:normAutofit lnSpcReduction="10000"/>
          </a:bodyPr>
          <a:lstStyle/>
          <a:p>
            <a:pPr marL="0" indent="0">
              <a:buNone/>
            </a:pPr>
            <a:r>
              <a:rPr lang="es-CO" dirty="0" smtClean="0"/>
              <a:t>¡Los moradores de la tierra han fornicado con ella!</a:t>
            </a:r>
          </a:p>
          <a:p>
            <a:pPr marL="0" indent="0" algn="ctr">
              <a:buNone/>
            </a:pPr>
            <a:r>
              <a:rPr lang="es-CO" dirty="0" smtClean="0"/>
              <a:t>¿Ha fornicado el hombre con la Gran Ramera?</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646" y="1628800"/>
            <a:ext cx="7705778"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82646" y="5805264"/>
            <a:ext cx="7705778" cy="954107"/>
          </a:xfrm>
          <a:prstGeom prst="rect">
            <a:avLst/>
          </a:prstGeom>
        </p:spPr>
        <p:txBody>
          <a:bodyPr wrap="square">
            <a:spAutoFit/>
          </a:bodyPr>
          <a:lstStyle/>
          <a:p>
            <a:pPr algn="ctr"/>
            <a:r>
              <a:rPr lang="es-CO" sz="2800" b="1" dirty="0"/>
              <a:t>Esta multitud </a:t>
            </a:r>
            <a:r>
              <a:rPr lang="es-CO" sz="2800" b="1" dirty="0" smtClean="0"/>
              <a:t>está </a:t>
            </a:r>
            <a:r>
              <a:rPr lang="es-CO" sz="2800" b="1" dirty="0"/>
              <a:t>formada por gente que ha venido de todos los países de la tierra.</a:t>
            </a:r>
          </a:p>
        </p:txBody>
      </p:sp>
    </p:spTree>
    <p:extLst>
      <p:ext uri="{BB962C8B-B14F-4D97-AF65-F5344CB8AC3E}">
        <p14:creationId xmlns:p14="http://schemas.microsoft.com/office/powerpoint/2010/main" val="537507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568952" cy="6336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45232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12968"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1527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60"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34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circle(in)">
                                      <p:cBhvr>
                                        <p:cTn id="7" dur="2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568952"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04497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568952"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80319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8712968"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279576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i="1" dirty="0" smtClean="0">
                <a:latin typeface="Agency FB" pitchFamily="34" charset="0"/>
              </a:rPr>
              <a:t>¿Sabía usted que Daniel había profetizado aproximadamente 1.012 años antes el surgimiento de la gran ramera en Europa?</a:t>
            </a:r>
            <a:endParaRPr lang="es-CO" sz="3200" i="1" dirty="0">
              <a:latin typeface="Agency FB"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1844823"/>
            <a:ext cx="4752528"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916832"/>
            <a:ext cx="2952328" cy="4608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463835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solidFill>
            <a:schemeClr val="accent1">
              <a:lumMod val="20000"/>
              <a:lumOff val="80000"/>
            </a:schemeClr>
          </a:solidFill>
        </p:spPr>
        <p:txBody>
          <a:bodyPr>
            <a:normAutofit fontScale="77500" lnSpcReduction="20000"/>
          </a:bodyPr>
          <a:lstStyle/>
          <a:p>
            <a:pPr marL="0" indent="0" algn="ctr">
              <a:buNone/>
            </a:pPr>
            <a:r>
              <a:rPr lang="es-CO" dirty="0" smtClean="0"/>
              <a:t>Las piernas y pies de hierro de la imagen, representan al Imperio Romano. Al cual en la división en diez reinos en el año 476, a uno de ellos, Italia, se le unió la «arcilla, o barro», que representa un poder religioso, lo que se conoce como la Iglesia Católica Romana. </a:t>
            </a:r>
            <a:r>
              <a:rPr lang="es-CO" dirty="0" smtClean="0">
                <a:solidFill>
                  <a:srgbClr val="FF0000"/>
                </a:solidFill>
              </a:rPr>
              <a:t>Dan.2:33,41-42.</a:t>
            </a:r>
          </a:p>
          <a:p>
            <a:pPr marL="0" indent="0" algn="ctr">
              <a:buNone/>
            </a:pPr>
            <a:r>
              <a:rPr lang="es-CO" dirty="0" smtClean="0"/>
              <a:t>Por tanto, el Imperio Romano está vivo, encarnado en la religión Católica, heredando el «</a:t>
            </a:r>
            <a:r>
              <a:rPr lang="es-CO" b="1" dirty="0" smtClean="0">
                <a:latin typeface="Agency FB" pitchFamily="34" charset="0"/>
              </a:rPr>
              <a:t>su poder, su trono</a:t>
            </a:r>
            <a:r>
              <a:rPr lang="es-CO" b="1" dirty="0">
                <a:latin typeface="Agency FB" pitchFamily="34" charset="0"/>
              </a:rPr>
              <a:t> </a:t>
            </a:r>
            <a:r>
              <a:rPr lang="es-CO" b="1" dirty="0" smtClean="0">
                <a:latin typeface="Agency FB" pitchFamily="34" charset="0"/>
              </a:rPr>
              <a:t>y gran autoridad</a:t>
            </a:r>
            <a:r>
              <a:rPr lang="es-CO" dirty="0" smtClean="0"/>
              <a:t>», además le transfirió todas las tradiciones paganas. Lea </a:t>
            </a:r>
            <a:r>
              <a:rPr lang="es-CO" dirty="0" smtClean="0">
                <a:solidFill>
                  <a:srgbClr val="FF0000"/>
                </a:solidFill>
              </a:rPr>
              <a:t>Apoc.13:1,2. </a:t>
            </a:r>
            <a:endParaRPr lang="es-CO" dirty="0" smtClean="0"/>
          </a:p>
          <a:p>
            <a:pPr marL="0" indent="0" algn="ctr">
              <a:buNone/>
            </a:pPr>
            <a:endParaRPr lang="es-CO" dirty="0" smtClean="0"/>
          </a:p>
          <a:p>
            <a:pPr marL="0" indent="0" algn="ctr">
              <a:buNone/>
            </a:pPr>
            <a:r>
              <a:rPr lang="es-CO" dirty="0" smtClean="0"/>
              <a:t>Daniel dice que el cuerno pequeño, la Bestia, o sea la gran ramera</a:t>
            </a:r>
            <a:r>
              <a:rPr lang="es-CO" dirty="0"/>
              <a:t>, </a:t>
            </a:r>
            <a:r>
              <a:rPr lang="es-CO" dirty="0" smtClean="0"/>
              <a:t>(</a:t>
            </a:r>
            <a:r>
              <a:rPr lang="es-CO" b="1" dirty="0" smtClean="0">
                <a:solidFill>
                  <a:srgbClr val="FF0000"/>
                </a:solidFill>
              </a:rPr>
              <a:t>1</a:t>
            </a:r>
            <a:r>
              <a:rPr lang="es-CO" dirty="0" smtClean="0"/>
              <a:t>),«</a:t>
            </a:r>
            <a:r>
              <a:rPr lang="es-CO" u="sng" dirty="0" smtClean="0"/>
              <a:t>Hablará </a:t>
            </a:r>
            <a:r>
              <a:rPr lang="es-CO" u="sng" dirty="0"/>
              <a:t>palabras contra el Altísimo</a:t>
            </a:r>
            <a:r>
              <a:rPr lang="es-CO" dirty="0"/>
              <a:t>, </a:t>
            </a:r>
          </a:p>
          <a:p>
            <a:pPr marL="0" indent="0" algn="ctr">
              <a:buNone/>
            </a:pPr>
            <a:r>
              <a:rPr lang="es-CO" dirty="0"/>
              <a:t> </a:t>
            </a:r>
            <a:r>
              <a:rPr lang="es-CO" dirty="0" smtClean="0"/>
              <a:t>(</a:t>
            </a:r>
            <a:r>
              <a:rPr lang="es-CO" b="1" dirty="0" smtClean="0">
                <a:solidFill>
                  <a:srgbClr val="FF0000"/>
                </a:solidFill>
              </a:rPr>
              <a:t>2</a:t>
            </a:r>
            <a:r>
              <a:rPr lang="es-CO" dirty="0" smtClean="0"/>
              <a:t>), a </a:t>
            </a:r>
            <a:r>
              <a:rPr lang="es-CO" dirty="0"/>
              <a:t>los </a:t>
            </a:r>
            <a:r>
              <a:rPr lang="es-CO" u="sng" dirty="0"/>
              <a:t>santos del Altísimo </a:t>
            </a:r>
            <a:r>
              <a:rPr lang="es-CO" u="sng" dirty="0" smtClean="0"/>
              <a:t>quebrantará</a:t>
            </a:r>
            <a:endParaRPr lang="es-CO" u="sng" dirty="0"/>
          </a:p>
          <a:p>
            <a:pPr marL="0" indent="0" algn="ctr">
              <a:buNone/>
            </a:pPr>
            <a:r>
              <a:rPr lang="es-CO" dirty="0"/>
              <a:t> y </a:t>
            </a:r>
            <a:r>
              <a:rPr lang="es-CO" dirty="0" smtClean="0"/>
              <a:t>(</a:t>
            </a:r>
            <a:r>
              <a:rPr lang="es-CO" b="1" dirty="0" smtClean="0">
                <a:solidFill>
                  <a:srgbClr val="FF0000"/>
                </a:solidFill>
              </a:rPr>
              <a:t>3</a:t>
            </a:r>
            <a:r>
              <a:rPr lang="es-CO" dirty="0" smtClean="0"/>
              <a:t>) </a:t>
            </a:r>
            <a:r>
              <a:rPr lang="es-CO" u="sng" dirty="0" smtClean="0"/>
              <a:t>pensará </a:t>
            </a:r>
            <a:r>
              <a:rPr lang="es-CO" u="sng" dirty="0"/>
              <a:t>en </a:t>
            </a:r>
            <a:r>
              <a:rPr lang="es-CO" u="sng" dirty="0" smtClean="0"/>
              <a:t>cambiar los </a:t>
            </a:r>
            <a:r>
              <a:rPr lang="es-CO" u="sng" dirty="0"/>
              <a:t>tiempos y la </a:t>
            </a:r>
            <a:r>
              <a:rPr lang="es-CO" u="sng" dirty="0" smtClean="0"/>
              <a:t>Ley</a:t>
            </a:r>
            <a:r>
              <a:rPr lang="es-CO" dirty="0" smtClean="0"/>
              <a:t>…» </a:t>
            </a:r>
            <a:r>
              <a:rPr lang="es-CO" b="1" dirty="0" smtClean="0">
                <a:solidFill>
                  <a:srgbClr val="FF0000"/>
                </a:solidFill>
              </a:rPr>
              <a:t>Daniel 7:25</a:t>
            </a:r>
            <a:r>
              <a:rPr lang="es-CO" dirty="0" smtClean="0"/>
              <a:t>.</a:t>
            </a:r>
          </a:p>
          <a:p>
            <a:pPr marL="0" indent="0" algn="ctr">
              <a:buNone/>
            </a:pPr>
            <a:r>
              <a:rPr lang="es-CO" dirty="0" smtClean="0"/>
              <a:t>Estas tres cosas las realizó este poder llamado la iglesia Católica Romana, tal como lo registra la Historia. Lea </a:t>
            </a:r>
            <a:r>
              <a:rPr lang="es-CO" b="1" dirty="0" smtClean="0">
                <a:solidFill>
                  <a:srgbClr val="FF0000"/>
                </a:solidFill>
              </a:rPr>
              <a:t>Apoc.17:6; 12:17; 14:12. </a:t>
            </a:r>
          </a:p>
          <a:p>
            <a:pPr marL="0" indent="0" algn="ctr">
              <a:buNone/>
            </a:pPr>
            <a:endParaRPr lang="es-CO" b="1" dirty="0" smtClean="0">
              <a:solidFill>
                <a:srgbClr val="FF0000"/>
              </a:solidFill>
            </a:endParaRPr>
          </a:p>
          <a:p>
            <a:pPr marL="0" indent="0" algn="ctr">
              <a:buNone/>
            </a:pPr>
            <a:r>
              <a:rPr lang="es-CO" b="1" dirty="0" smtClean="0">
                <a:solidFill>
                  <a:srgbClr val="FF0000"/>
                </a:solidFill>
              </a:rPr>
              <a:t>La famosa inquisición fue un instrumento creado por la iglesia Católica con el fin de eliminar a los que guardaban los mandamientos de Dios, específicamente el sábado. </a:t>
            </a:r>
            <a:endParaRPr lang="es-CO" b="1" dirty="0">
              <a:solidFill>
                <a:srgbClr val="FF0000"/>
              </a:solidFill>
            </a:endParaRPr>
          </a:p>
        </p:txBody>
      </p:sp>
    </p:spTree>
    <p:extLst>
      <p:ext uri="{BB962C8B-B14F-4D97-AF65-F5344CB8AC3E}">
        <p14:creationId xmlns:p14="http://schemas.microsoft.com/office/powerpoint/2010/main" val="347844398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wipe(down)">
                                      <p:cBhvr>
                                        <p:cTn id="55" dur="580">
                                          <p:stCondLst>
                                            <p:cond delay="0"/>
                                          </p:stCondLst>
                                        </p:cTn>
                                        <p:tgtEl>
                                          <p:spTgt spid="3">
                                            <p:txEl>
                                              <p:pRg st="6" end="6"/>
                                            </p:txEl>
                                          </p:spTgt>
                                        </p:tgtEl>
                                      </p:cBhvr>
                                    </p:animEffect>
                                    <p:anim calcmode="lin" valueType="num">
                                      <p:cBhvr>
                                        <p:cTn id="5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6" end="6"/>
                                            </p:txEl>
                                          </p:spTgt>
                                        </p:tgtEl>
                                      </p:cBhvr>
                                      <p:to x="100000" y="60000"/>
                                    </p:animScale>
                                    <p:animScale>
                                      <p:cBhvr>
                                        <p:cTn id="62" dur="166" decel="50000">
                                          <p:stCondLst>
                                            <p:cond delay="676"/>
                                          </p:stCondLst>
                                        </p:cTn>
                                        <p:tgtEl>
                                          <p:spTgt spid="3">
                                            <p:txEl>
                                              <p:pRg st="6" end="6"/>
                                            </p:txEl>
                                          </p:spTgt>
                                        </p:tgtEl>
                                      </p:cBhvr>
                                      <p:to x="100000" y="100000"/>
                                    </p:animScale>
                                    <p:animScale>
                                      <p:cBhvr>
                                        <p:cTn id="63" dur="26">
                                          <p:stCondLst>
                                            <p:cond delay="1312"/>
                                          </p:stCondLst>
                                        </p:cTn>
                                        <p:tgtEl>
                                          <p:spTgt spid="3">
                                            <p:txEl>
                                              <p:pRg st="6" end="6"/>
                                            </p:txEl>
                                          </p:spTgt>
                                        </p:tgtEl>
                                      </p:cBhvr>
                                      <p:to x="100000" y="80000"/>
                                    </p:animScale>
                                    <p:animScale>
                                      <p:cBhvr>
                                        <p:cTn id="64" dur="166" decel="50000">
                                          <p:stCondLst>
                                            <p:cond delay="1338"/>
                                          </p:stCondLst>
                                        </p:cTn>
                                        <p:tgtEl>
                                          <p:spTgt spid="3">
                                            <p:txEl>
                                              <p:pRg st="6" end="6"/>
                                            </p:txEl>
                                          </p:spTgt>
                                        </p:tgtEl>
                                      </p:cBhvr>
                                      <p:to x="100000" y="100000"/>
                                    </p:animScale>
                                    <p:animScale>
                                      <p:cBhvr>
                                        <p:cTn id="65" dur="26">
                                          <p:stCondLst>
                                            <p:cond delay="1642"/>
                                          </p:stCondLst>
                                        </p:cTn>
                                        <p:tgtEl>
                                          <p:spTgt spid="3">
                                            <p:txEl>
                                              <p:pRg st="6" end="6"/>
                                            </p:txEl>
                                          </p:spTgt>
                                        </p:tgtEl>
                                      </p:cBhvr>
                                      <p:to x="100000" y="90000"/>
                                    </p:animScale>
                                    <p:animScale>
                                      <p:cBhvr>
                                        <p:cTn id="66" dur="166" decel="50000">
                                          <p:stCondLst>
                                            <p:cond delay="1668"/>
                                          </p:stCondLst>
                                        </p:cTn>
                                        <p:tgtEl>
                                          <p:spTgt spid="3">
                                            <p:txEl>
                                              <p:pRg st="6" end="6"/>
                                            </p:txEl>
                                          </p:spTgt>
                                        </p:tgtEl>
                                      </p:cBhvr>
                                      <p:to x="100000" y="100000"/>
                                    </p:animScale>
                                    <p:animScale>
                                      <p:cBhvr>
                                        <p:cTn id="67" dur="26">
                                          <p:stCondLst>
                                            <p:cond delay="1808"/>
                                          </p:stCondLst>
                                        </p:cTn>
                                        <p:tgtEl>
                                          <p:spTgt spid="3">
                                            <p:txEl>
                                              <p:pRg st="6" end="6"/>
                                            </p:txEl>
                                          </p:spTgt>
                                        </p:tgtEl>
                                      </p:cBhvr>
                                      <p:to x="100000" y="95000"/>
                                    </p:animScale>
                                    <p:animScale>
                                      <p:cBhvr>
                                        <p:cTn id="68" dur="166" decel="50000">
                                          <p:stCondLst>
                                            <p:cond delay="1834"/>
                                          </p:stCondLst>
                                        </p:cTn>
                                        <p:tgtEl>
                                          <p:spTgt spid="3">
                                            <p:txEl>
                                              <p:pRg st="6" end="6"/>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wipe(down)">
                                      <p:cBhvr>
                                        <p:cTn id="71" dur="580">
                                          <p:stCondLst>
                                            <p:cond delay="0"/>
                                          </p:stCondLst>
                                        </p:cTn>
                                        <p:tgtEl>
                                          <p:spTgt spid="3">
                                            <p:txEl>
                                              <p:pRg st="8" end="8"/>
                                            </p:txEl>
                                          </p:spTgt>
                                        </p:tgtEl>
                                      </p:cBhvr>
                                    </p:animEffect>
                                    <p:anim calcmode="lin" valueType="num">
                                      <p:cBhvr>
                                        <p:cTn id="7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8" end="8"/>
                                            </p:txEl>
                                          </p:spTgt>
                                        </p:tgtEl>
                                      </p:cBhvr>
                                      <p:to x="100000" y="60000"/>
                                    </p:animScale>
                                    <p:animScale>
                                      <p:cBhvr>
                                        <p:cTn id="78" dur="166" decel="50000">
                                          <p:stCondLst>
                                            <p:cond delay="676"/>
                                          </p:stCondLst>
                                        </p:cTn>
                                        <p:tgtEl>
                                          <p:spTgt spid="3">
                                            <p:txEl>
                                              <p:pRg st="8" end="8"/>
                                            </p:txEl>
                                          </p:spTgt>
                                        </p:tgtEl>
                                      </p:cBhvr>
                                      <p:to x="100000" y="100000"/>
                                    </p:animScale>
                                    <p:animScale>
                                      <p:cBhvr>
                                        <p:cTn id="79" dur="26">
                                          <p:stCondLst>
                                            <p:cond delay="1312"/>
                                          </p:stCondLst>
                                        </p:cTn>
                                        <p:tgtEl>
                                          <p:spTgt spid="3">
                                            <p:txEl>
                                              <p:pRg st="8" end="8"/>
                                            </p:txEl>
                                          </p:spTgt>
                                        </p:tgtEl>
                                      </p:cBhvr>
                                      <p:to x="100000" y="80000"/>
                                    </p:animScale>
                                    <p:animScale>
                                      <p:cBhvr>
                                        <p:cTn id="80" dur="166" decel="50000">
                                          <p:stCondLst>
                                            <p:cond delay="1338"/>
                                          </p:stCondLst>
                                        </p:cTn>
                                        <p:tgtEl>
                                          <p:spTgt spid="3">
                                            <p:txEl>
                                              <p:pRg st="8" end="8"/>
                                            </p:txEl>
                                          </p:spTgt>
                                        </p:tgtEl>
                                      </p:cBhvr>
                                      <p:to x="100000" y="100000"/>
                                    </p:animScale>
                                    <p:animScale>
                                      <p:cBhvr>
                                        <p:cTn id="81" dur="26">
                                          <p:stCondLst>
                                            <p:cond delay="1642"/>
                                          </p:stCondLst>
                                        </p:cTn>
                                        <p:tgtEl>
                                          <p:spTgt spid="3">
                                            <p:txEl>
                                              <p:pRg st="8" end="8"/>
                                            </p:txEl>
                                          </p:spTgt>
                                        </p:tgtEl>
                                      </p:cBhvr>
                                      <p:to x="100000" y="90000"/>
                                    </p:animScale>
                                    <p:animScale>
                                      <p:cBhvr>
                                        <p:cTn id="82" dur="166" decel="50000">
                                          <p:stCondLst>
                                            <p:cond delay="1668"/>
                                          </p:stCondLst>
                                        </p:cTn>
                                        <p:tgtEl>
                                          <p:spTgt spid="3">
                                            <p:txEl>
                                              <p:pRg st="8" end="8"/>
                                            </p:txEl>
                                          </p:spTgt>
                                        </p:tgtEl>
                                      </p:cBhvr>
                                      <p:to x="100000" y="100000"/>
                                    </p:animScale>
                                    <p:animScale>
                                      <p:cBhvr>
                                        <p:cTn id="83" dur="26">
                                          <p:stCondLst>
                                            <p:cond delay="1808"/>
                                          </p:stCondLst>
                                        </p:cTn>
                                        <p:tgtEl>
                                          <p:spTgt spid="3">
                                            <p:txEl>
                                              <p:pRg st="8" end="8"/>
                                            </p:txEl>
                                          </p:spTgt>
                                        </p:tgtEl>
                                      </p:cBhvr>
                                      <p:to x="100000" y="95000"/>
                                    </p:animScale>
                                    <p:animScale>
                                      <p:cBhvr>
                                        <p:cTn id="84"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1938"/>
            <a:ext cx="8424935" cy="633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797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12968"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914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wipe(down)">
                                      <p:cBhvr>
                                        <p:cTn id="7" dur="580">
                                          <p:stCondLst>
                                            <p:cond delay="0"/>
                                          </p:stCondLst>
                                        </p:cTn>
                                        <p:tgtEl>
                                          <p:spTgt spid="38914"/>
                                        </p:tgtEl>
                                      </p:cBhvr>
                                    </p:animEffect>
                                    <p:anim calcmode="lin" valueType="num">
                                      <p:cBhvr>
                                        <p:cTn id="8" dur="1822" tmFilter="0,0; 0.14,0.36; 0.43,0.73; 0.71,0.91; 1.0,1.0">
                                          <p:stCondLst>
                                            <p:cond delay="0"/>
                                          </p:stCondLst>
                                        </p:cTn>
                                        <p:tgtEl>
                                          <p:spTgt spid="389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89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89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89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8914"/>
                                        </p:tgtEl>
                                        <p:attrNameLst>
                                          <p:attrName>ppt_y</p:attrName>
                                        </p:attrNameLst>
                                      </p:cBhvr>
                                      <p:tavLst>
                                        <p:tav tm="0" fmla="#ppt_y-sin(pi*$)/81">
                                          <p:val>
                                            <p:fltVal val="0"/>
                                          </p:val>
                                        </p:tav>
                                        <p:tav tm="100000">
                                          <p:val>
                                            <p:fltVal val="1"/>
                                          </p:val>
                                        </p:tav>
                                      </p:tavLst>
                                    </p:anim>
                                    <p:animScale>
                                      <p:cBhvr>
                                        <p:cTn id="13" dur="26">
                                          <p:stCondLst>
                                            <p:cond delay="650"/>
                                          </p:stCondLst>
                                        </p:cTn>
                                        <p:tgtEl>
                                          <p:spTgt spid="38914"/>
                                        </p:tgtEl>
                                      </p:cBhvr>
                                      <p:to x="100000" y="60000"/>
                                    </p:animScale>
                                    <p:animScale>
                                      <p:cBhvr>
                                        <p:cTn id="14" dur="166" decel="50000">
                                          <p:stCondLst>
                                            <p:cond delay="676"/>
                                          </p:stCondLst>
                                        </p:cTn>
                                        <p:tgtEl>
                                          <p:spTgt spid="38914"/>
                                        </p:tgtEl>
                                      </p:cBhvr>
                                      <p:to x="100000" y="100000"/>
                                    </p:animScale>
                                    <p:animScale>
                                      <p:cBhvr>
                                        <p:cTn id="15" dur="26">
                                          <p:stCondLst>
                                            <p:cond delay="1312"/>
                                          </p:stCondLst>
                                        </p:cTn>
                                        <p:tgtEl>
                                          <p:spTgt spid="38914"/>
                                        </p:tgtEl>
                                      </p:cBhvr>
                                      <p:to x="100000" y="80000"/>
                                    </p:animScale>
                                    <p:animScale>
                                      <p:cBhvr>
                                        <p:cTn id="16" dur="166" decel="50000">
                                          <p:stCondLst>
                                            <p:cond delay="1338"/>
                                          </p:stCondLst>
                                        </p:cTn>
                                        <p:tgtEl>
                                          <p:spTgt spid="38914"/>
                                        </p:tgtEl>
                                      </p:cBhvr>
                                      <p:to x="100000" y="100000"/>
                                    </p:animScale>
                                    <p:animScale>
                                      <p:cBhvr>
                                        <p:cTn id="17" dur="26">
                                          <p:stCondLst>
                                            <p:cond delay="1642"/>
                                          </p:stCondLst>
                                        </p:cTn>
                                        <p:tgtEl>
                                          <p:spTgt spid="38914"/>
                                        </p:tgtEl>
                                      </p:cBhvr>
                                      <p:to x="100000" y="90000"/>
                                    </p:animScale>
                                    <p:animScale>
                                      <p:cBhvr>
                                        <p:cTn id="18" dur="166" decel="50000">
                                          <p:stCondLst>
                                            <p:cond delay="1668"/>
                                          </p:stCondLst>
                                        </p:cTn>
                                        <p:tgtEl>
                                          <p:spTgt spid="38914"/>
                                        </p:tgtEl>
                                      </p:cBhvr>
                                      <p:to x="100000" y="100000"/>
                                    </p:animScale>
                                    <p:animScale>
                                      <p:cBhvr>
                                        <p:cTn id="19" dur="26">
                                          <p:stCondLst>
                                            <p:cond delay="1808"/>
                                          </p:stCondLst>
                                        </p:cTn>
                                        <p:tgtEl>
                                          <p:spTgt spid="38914"/>
                                        </p:tgtEl>
                                      </p:cBhvr>
                                      <p:to x="100000" y="95000"/>
                                    </p:animScale>
                                    <p:animScale>
                                      <p:cBhvr>
                                        <p:cTn id="20" dur="166" decel="50000">
                                          <p:stCondLst>
                                            <p:cond delay="1834"/>
                                          </p:stCondLst>
                                        </p:cTn>
                                        <p:tgtEl>
                                          <p:spTgt spid="389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2">
              <a:lumMod val="20000"/>
              <a:lumOff val="80000"/>
            </a:schemeClr>
          </a:solidFill>
        </p:spPr>
        <p:txBody>
          <a:bodyPr>
            <a:normAutofit fontScale="90000"/>
          </a:bodyPr>
          <a:lstStyle/>
          <a:p>
            <a:r>
              <a:rPr lang="es-CO" i="1" dirty="0" smtClean="0">
                <a:effectLst>
                  <a:outerShdw blurRad="38100" dist="38100" dir="2700000" algn="tl">
                    <a:srgbClr val="000000">
                      <a:alpha val="43137"/>
                    </a:srgbClr>
                  </a:outerShdw>
                </a:effectLst>
                <a:latin typeface="Agency FB" pitchFamily="34" charset="0"/>
              </a:rPr>
              <a:t>¿De que otra forma se puede identificar a este poder?</a:t>
            </a:r>
            <a:endParaRPr lang="es-CO" i="1" dirty="0">
              <a:effectLst>
                <a:outerShdw blurRad="38100" dist="38100" dir="2700000" algn="tl">
                  <a:srgbClr val="000000">
                    <a:alpha val="43137"/>
                  </a:srgbClr>
                </a:outerShdw>
              </a:effectLst>
              <a:latin typeface="Agency FB" pitchFamily="34" charset="0"/>
            </a:endParaRPr>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28800"/>
            <a:ext cx="8712968" cy="5048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771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7291"/>
            <a:ext cx="9143999" cy="6048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31240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9144000"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864922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2656"/>
            <a:ext cx="9144000"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71924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640960"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91573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14023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60"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193763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60"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008471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332656"/>
            <a:ext cx="4905895"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contenido"/>
          <p:cNvSpPr>
            <a:spLocks noGrp="1"/>
          </p:cNvSpPr>
          <p:nvPr>
            <p:ph idx="1"/>
          </p:nvPr>
        </p:nvSpPr>
        <p:spPr>
          <a:xfrm>
            <a:off x="251520" y="332656"/>
            <a:ext cx="3250704" cy="5976664"/>
          </a:xfrm>
          <a:solidFill>
            <a:schemeClr val="accent1">
              <a:lumMod val="20000"/>
              <a:lumOff val="80000"/>
            </a:schemeClr>
          </a:solidFill>
        </p:spPr>
        <p:txBody>
          <a:bodyPr>
            <a:noAutofit/>
          </a:bodyPr>
          <a:lstStyle/>
          <a:p>
            <a:pPr marL="0" indent="0" algn="ctr">
              <a:buNone/>
            </a:pPr>
            <a:r>
              <a:rPr lang="es-CO" dirty="0" smtClean="0"/>
              <a:t>Como hemos visto a través de este estudio, la palabra de Dios no </a:t>
            </a:r>
            <a:r>
              <a:rPr lang="es-CO" dirty="0"/>
              <a:t>falla, </a:t>
            </a:r>
            <a:r>
              <a:rPr lang="es-CO" b="1" dirty="0">
                <a:latin typeface="Agency FB" pitchFamily="34" charset="0"/>
              </a:rPr>
              <a:t>Vicarius Filii </a:t>
            </a:r>
            <a:r>
              <a:rPr lang="es-CO" b="1" dirty="0" smtClean="0">
                <a:latin typeface="Agency FB" pitchFamily="34" charset="0"/>
              </a:rPr>
              <a:t>Dei</a:t>
            </a:r>
            <a:r>
              <a:rPr lang="es-CO" dirty="0"/>
              <a:t>, </a:t>
            </a:r>
            <a:r>
              <a:rPr lang="es-CO" dirty="0" smtClean="0"/>
              <a:t>(representante </a:t>
            </a:r>
            <a:r>
              <a:rPr lang="es-CO" dirty="0"/>
              <a:t>del Hijo de Dios), el </a:t>
            </a:r>
            <a:r>
              <a:rPr lang="es-CO" dirty="0" smtClean="0"/>
              <a:t>titulo que le otorgan al papa, es sin duda el nombre blasfemo</a:t>
            </a:r>
            <a:r>
              <a:rPr lang="es-CO" sz="3600" dirty="0" smtClean="0"/>
              <a:t>.  </a:t>
            </a:r>
            <a:endParaRPr lang="es-CO" sz="3600" dirty="0"/>
          </a:p>
        </p:txBody>
      </p:sp>
    </p:spTree>
    <p:extLst>
      <p:ext uri="{BB962C8B-B14F-4D97-AF65-F5344CB8AC3E}">
        <p14:creationId xmlns:p14="http://schemas.microsoft.com/office/powerpoint/2010/main" val="90007097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79414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tx2">
              <a:lumMod val="20000"/>
              <a:lumOff val="80000"/>
            </a:schemeClr>
          </a:solidFill>
        </p:spPr>
        <p:txBody>
          <a:bodyPr>
            <a:normAutofit/>
          </a:bodyPr>
          <a:lstStyle/>
          <a:p>
            <a:r>
              <a:rPr lang="es-CO" sz="3600" b="1" dirty="0" smtClean="0">
                <a:latin typeface="Agency FB" pitchFamily="34" charset="0"/>
              </a:rPr>
              <a:t>Antes de continuar tenemos que entender lo siguiente </a:t>
            </a:r>
            <a:endParaRPr lang="es-CO" sz="3600" b="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b="1" u="sng" dirty="0" smtClean="0"/>
              <a:t>Todos somos pecadores</a:t>
            </a:r>
            <a:r>
              <a:rPr lang="es-CO" dirty="0" smtClean="0"/>
              <a:t>.</a:t>
            </a:r>
          </a:p>
          <a:p>
            <a:pPr marL="0" indent="0" algn="ctr">
              <a:buNone/>
            </a:pPr>
            <a:r>
              <a:rPr lang="es-CO" dirty="0" smtClean="0">
                <a:solidFill>
                  <a:srgbClr val="FF0000"/>
                </a:solidFill>
              </a:rPr>
              <a:t>Romanos 3:23 </a:t>
            </a:r>
            <a:r>
              <a:rPr lang="es-CO" dirty="0" smtClean="0"/>
              <a:t>dice: </a:t>
            </a:r>
            <a:r>
              <a:rPr lang="es-CO" dirty="0" smtClean="0">
                <a:solidFill>
                  <a:srgbClr val="0070C0"/>
                </a:solidFill>
              </a:rPr>
              <a:t>«</a:t>
            </a:r>
            <a:r>
              <a:rPr lang="es-CO" b="1" dirty="0" smtClean="0">
                <a:solidFill>
                  <a:srgbClr val="0070C0"/>
                </a:solidFill>
                <a:latin typeface="Agency FB" pitchFamily="34" charset="0"/>
              </a:rPr>
              <a:t>por </a:t>
            </a:r>
            <a:r>
              <a:rPr lang="es-CO" b="1" dirty="0">
                <a:solidFill>
                  <a:srgbClr val="0070C0"/>
                </a:solidFill>
                <a:latin typeface="Agency FB" pitchFamily="34" charset="0"/>
              </a:rPr>
              <a:t>cuanto todos pecaron y están destituidos de la gloria de </a:t>
            </a:r>
            <a:r>
              <a:rPr lang="es-CO" b="1" dirty="0" smtClean="0">
                <a:solidFill>
                  <a:srgbClr val="0070C0"/>
                </a:solidFill>
                <a:latin typeface="Agency FB" pitchFamily="34" charset="0"/>
              </a:rPr>
              <a:t>Dios</a:t>
            </a:r>
            <a:r>
              <a:rPr lang="es-CO" dirty="0" smtClean="0">
                <a:solidFill>
                  <a:srgbClr val="0070C0"/>
                </a:solidFill>
              </a:rPr>
              <a:t>»</a:t>
            </a:r>
          </a:p>
          <a:p>
            <a:pPr marL="0" indent="0" algn="ctr">
              <a:buNone/>
            </a:pPr>
            <a:endParaRPr lang="es-CO" b="1" u="sng" dirty="0" smtClean="0"/>
          </a:p>
          <a:p>
            <a:pPr marL="0" indent="0" algn="ctr">
              <a:buNone/>
            </a:pPr>
            <a:r>
              <a:rPr lang="es-CO" b="1" u="sng" dirty="0" smtClean="0"/>
              <a:t>Jesús es el único Salvador</a:t>
            </a:r>
          </a:p>
          <a:p>
            <a:pPr marL="0" indent="0" algn="ctr">
              <a:buNone/>
            </a:pPr>
            <a:r>
              <a:rPr lang="es-CO" b="1" dirty="0" smtClean="0">
                <a:solidFill>
                  <a:srgbClr val="FF0000"/>
                </a:solidFill>
              </a:rPr>
              <a:t>Juan 10:9</a:t>
            </a:r>
            <a:r>
              <a:rPr lang="es-CO" b="1" dirty="0" smtClean="0"/>
              <a:t>. «</a:t>
            </a:r>
            <a:r>
              <a:rPr lang="es-CO" b="1" dirty="0" smtClean="0">
                <a:solidFill>
                  <a:srgbClr val="0070C0"/>
                </a:solidFill>
                <a:latin typeface="Agency FB" pitchFamily="34" charset="0"/>
              </a:rPr>
              <a:t>Yo </a:t>
            </a:r>
            <a:r>
              <a:rPr lang="es-CO" b="1" dirty="0">
                <a:solidFill>
                  <a:srgbClr val="0070C0"/>
                </a:solidFill>
                <a:latin typeface="Agency FB" pitchFamily="34" charset="0"/>
              </a:rPr>
              <a:t>soy la puerta</a:t>
            </a:r>
            <a:r>
              <a:rPr lang="es-CO" b="1" dirty="0" smtClean="0">
                <a:solidFill>
                  <a:srgbClr val="0070C0"/>
                </a:solidFill>
                <a:latin typeface="Agency FB" pitchFamily="34" charset="0"/>
              </a:rPr>
              <a:t>: </a:t>
            </a:r>
            <a:r>
              <a:rPr lang="es-CO" b="1" dirty="0">
                <a:solidFill>
                  <a:srgbClr val="0070C0"/>
                </a:solidFill>
                <a:latin typeface="Agency FB" pitchFamily="34" charset="0"/>
              </a:rPr>
              <a:t>el que por mí entre será salvo; entrará y saldrá, y hallará </a:t>
            </a:r>
            <a:r>
              <a:rPr lang="es-CO" b="1" dirty="0" smtClean="0">
                <a:solidFill>
                  <a:srgbClr val="0070C0"/>
                </a:solidFill>
                <a:latin typeface="Agency FB" pitchFamily="34" charset="0"/>
              </a:rPr>
              <a:t>pastos</a:t>
            </a:r>
            <a:r>
              <a:rPr lang="es-CO" b="1" dirty="0" smtClean="0"/>
              <a:t>».</a:t>
            </a:r>
          </a:p>
          <a:p>
            <a:pPr marL="0" indent="0" algn="ctr">
              <a:buNone/>
            </a:pPr>
            <a:endParaRPr lang="es-CO" b="1" u="sng" dirty="0" smtClean="0"/>
          </a:p>
          <a:p>
            <a:pPr marL="0" indent="0" algn="ctr">
              <a:buNone/>
            </a:pPr>
            <a:r>
              <a:rPr lang="es-CO" b="1" u="sng" dirty="0" smtClean="0"/>
              <a:t>Jesús es nuestro único abogado</a:t>
            </a:r>
          </a:p>
          <a:p>
            <a:pPr marL="0" indent="0" algn="ctr">
              <a:buNone/>
            </a:pPr>
            <a:r>
              <a:rPr lang="es-CO" b="1" dirty="0">
                <a:solidFill>
                  <a:srgbClr val="FF0000"/>
                </a:solidFill>
              </a:rPr>
              <a:t>1Juan2:1. </a:t>
            </a:r>
            <a:r>
              <a:rPr lang="es-CO" b="1" dirty="0" smtClean="0">
                <a:solidFill>
                  <a:srgbClr val="0070C0"/>
                </a:solidFill>
              </a:rPr>
              <a:t>«</a:t>
            </a:r>
            <a:r>
              <a:rPr lang="es-CO" b="1" dirty="0" smtClean="0">
                <a:solidFill>
                  <a:srgbClr val="0070C0"/>
                </a:solidFill>
                <a:latin typeface="Agency FB" pitchFamily="34" charset="0"/>
              </a:rPr>
              <a:t>Hijitos </a:t>
            </a:r>
            <a:r>
              <a:rPr lang="es-CO" b="1" dirty="0">
                <a:solidFill>
                  <a:srgbClr val="0070C0"/>
                </a:solidFill>
                <a:latin typeface="Agency FB" pitchFamily="34" charset="0"/>
              </a:rPr>
              <a:t>míos, estas cosas os escribo para que no pequéis</a:t>
            </a:r>
            <a:r>
              <a:rPr lang="es-CO" b="1" dirty="0" smtClean="0">
                <a:solidFill>
                  <a:srgbClr val="0070C0"/>
                </a:solidFill>
                <a:latin typeface="Agency FB" pitchFamily="34" charset="0"/>
              </a:rPr>
              <a:t>. </a:t>
            </a:r>
            <a:r>
              <a:rPr lang="es-CO" b="1" dirty="0">
                <a:solidFill>
                  <a:srgbClr val="0070C0"/>
                </a:solidFill>
                <a:latin typeface="Agency FB" pitchFamily="34" charset="0"/>
              </a:rPr>
              <a:t>Pero si alguno ha pecado, </a:t>
            </a:r>
            <a:r>
              <a:rPr lang="es-CO" b="1" dirty="0" smtClean="0">
                <a:solidFill>
                  <a:srgbClr val="0070C0"/>
                </a:solidFill>
                <a:latin typeface="Agency FB" pitchFamily="34" charset="0"/>
              </a:rPr>
              <a:t>abogado </a:t>
            </a:r>
            <a:r>
              <a:rPr lang="es-CO" b="1" dirty="0">
                <a:solidFill>
                  <a:srgbClr val="0070C0"/>
                </a:solidFill>
                <a:latin typeface="Agency FB" pitchFamily="34" charset="0"/>
              </a:rPr>
              <a:t>tenemos para con el Padre, a Jesucristo, el </a:t>
            </a:r>
            <a:r>
              <a:rPr lang="es-CO" b="1" dirty="0" smtClean="0">
                <a:solidFill>
                  <a:srgbClr val="0070C0"/>
                </a:solidFill>
                <a:latin typeface="Agency FB" pitchFamily="34" charset="0"/>
              </a:rPr>
              <a:t>justo»</a:t>
            </a:r>
            <a:r>
              <a:rPr lang="es-CO" b="1" dirty="0" smtClean="0">
                <a:solidFill>
                  <a:srgbClr val="0070C0"/>
                </a:solidFill>
              </a:rPr>
              <a:t>.</a:t>
            </a:r>
            <a:endParaRPr lang="es-CO" b="1" dirty="0">
              <a:solidFill>
                <a:srgbClr val="0070C0"/>
              </a:solidFill>
            </a:endParaRPr>
          </a:p>
        </p:txBody>
      </p:sp>
    </p:spTree>
    <p:extLst>
      <p:ext uri="{BB962C8B-B14F-4D97-AF65-F5344CB8AC3E}">
        <p14:creationId xmlns:p14="http://schemas.microsoft.com/office/powerpoint/2010/main" val="1319165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ipe(down)">
                                      <p:cBhvr>
                                        <p:cTn id="21" dur="580">
                                          <p:stCondLst>
                                            <p:cond delay="0"/>
                                          </p:stCondLst>
                                        </p:cTn>
                                        <p:tgtEl>
                                          <p:spTgt spid="3">
                                            <p:txEl>
                                              <p:pRg st="6" end="6"/>
                                            </p:txEl>
                                          </p:spTgt>
                                        </p:tgtEl>
                                      </p:cBhvr>
                                    </p:animEffect>
                                    <p:anim calcmode="lin" valueType="num">
                                      <p:cBhvr>
                                        <p:cTn id="2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6" end="6"/>
                                            </p:txEl>
                                          </p:spTgt>
                                        </p:tgtEl>
                                      </p:cBhvr>
                                      <p:to x="100000" y="60000"/>
                                    </p:animScale>
                                    <p:animScale>
                                      <p:cBhvr>
                                        <p:cTn id="28" dur="166" decel="50000">
                                          <p:stCondLst>
                                            <p:cond delay="676"/>
                                          </p:stCondLst>
                                        </p:cTn>
                                        <p:tgtEl>
                                          <p:spTgt spid="3">
                                            <p:txEl>
                                              <p:pRg st="6" end="6"/>
                                            </p:txEl>
                                          </p:spTgt>
                                        </p:tgtEl>
                                      </p:cBhvr>
                                      <p:to x="100000" y="100000"/>
                                    </p:animScale>
                                    <p:animScale>
                                      <p:cBhvr>
                                        <p:cTn id="29" dur="26">
                                          <p:stCondLst>
                                            <p:cond delay="1312"/>
                                          </p:stCondLst>
                                        </p:cTn>
                                        <p:tgtEl>
                                          <p:spTgt spid="3">
                                            <p:txEl>
                                              <p:pRg st="6" end="6"/>
                                            </p:txEl>
                                          </p:spTgt>
                                        </p:tgtEl>
                                      </p:cBhvr>
                                      <p:to x="100000" y="80000"/>
                                    </p:animScale>
                                    <p:animScale>
                                      <p:cBhvr>
                                        <p:cTn id="30" dur="166" decel="50000">
                                          <p:stCondLst>
                                            <p:cond delay="1338"/>
                                          </p:stCondLst>
                                        </p:cTn>
                                        <p:tgtEl>
                                          <p:spTgt spid="3">
                                            <p:txEl>
                                              <p:pRg st="6" end="6"/>
                                            </p:txEl>
                                          </p:spTgt>
                                        </p:tgtEl>
                                      </p:cBhvr>
                                      <p:to x="100000" y="100000"/>
                                    </p:animScale>
                                    <p:animScale>
                                      <p:cBhvr>
                                        <p:cTn id="31" dur="26">
                                          <p:stCondLst>
                                            <p:cond delay="1642"/>
                                          </p:stCondLst>
                                        </p:cTn>
                                        <p:tgtEl>
                                          <p:spTgt spid="3">
                                            <p:txEl>
                                              <p:pRg st="6" end="6"/>
                                            </p:txEl>
                                          </p:spTgt>
                                        </p:tgtEl>
                                      </p:cBhvr>
                                      <p:to x="100000" y="90000"/>
                                    </p:animScale>
                                    <p:animScale>
                                      <p:cBhvr>
                                        <p:cTn id="32" dur="166" decel="50000">
                                          <p:stCondLst>
                                            <p:cond delay="1668"/>
                                          </p:stCondLst>
                                        </p:cTn>
                                        <p:tgtEl>
                                          <p:spTgt spid="3">
                                            <p:txEl>
                                              <p:pRg st="6" end="6"/>
                                            </p:txEl>
                                          </p:spTgt>
                                        </p:tgtEl>
                                      </p:cBhvr>
                                      <p:to x="100000" y="100000"/>
                                    </p:animScale>
                                    <p:animScale>
                                      <p:cBhvr>
                                        <p:cTn id="33" dur="26">
                                          <p:stCondLst>
                                            <p:cond delay="1808"/>
                                          </p:stCondLst>
                                        </p:cTn>
                                        <p:tgtEl>
                                          <p:spTgt spid="3">
                                            <p:txEl>
                                              <p:pRg st="6" end="6"/>
                                            </p:txEl>
                                          </p:spTgt>
                                        </p:tgtEl>
                                      </p:cBhvr>
                                      <p:to x="100000" y="95000"/>
                                    </p:animScale>
                                    <p:animScale>
                                      <p:cBhvr>
                                        <p:cTn id="34" dur="166" decel="50000">
                                          <p:stCondLst>
                                            <p:cond delay="1834"/>
                                          </p:stCondLst>
                                        </p:cTn>
                                        <p:tgtEl>
                                          <p:spTgt spid="3">
                                            <p:txEl>
                                              <p:pRg st="6" end="6"/>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wipe(down)">
                                      <p:cBhvr>
                                        <p:cTn id="37" dur="580">
                                          <p:stCondLst>
                                            <p:cond delay="0"/>
                                          </p:stCondLst>
                                        </p:cTn>
                                        <p:tgtEl>
                                          <p:spTgt spid="3">
                                            <p:txEl>
                                              <p:pRg st="7" end="7"/>
                                            </p:txEl>
                                          </p:spTgt>
                                        </p:tgtEl>
                                      </p:cBhvr>
                                    </p:animEffect>
                                    <p:anim calcmode="lin" valueType="num">
                                      <p:cBhvr>
                                        <p:cTn id="3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7" end="7"/>
                                            </p:txEl>
                                          </p:spTgt>
                                        </p:tgtEl>
                                      </p:cBhvr>
                                      <p:to x="100000" y="60000"/>
                                    </p:animScale>
                                    <p:animScale>
                                      <p:cBhvr>
                                        <p:cTn id="44" dur="166" decel="50000">
                                          <p:stCondLst>
                                            <p:cond delay="676"/>
                                          </p:stCondLst>
                                        </p:cTn>
                                        <p:tgtEl>
                                          <p:spTgt spid="3">
                                            <p:txEl>
                                              <p:pRg st="7" end="7"/>
                                            </p:txEl>
                                          </p:spTgt>
                                        </p:tgtEl>
                                      </p:cBhvr>
                                      <p:to x="100000" y="100000"/>
                                    </p:animScale>
                                    <p:animScale>
                                      <p:cBhvr>
                                        <p:cTn id="45" dur="26">
                                          <p:stCondLst>
                                            <p:cond delay="1312"/>
                                          </p:stCondLst>
                                        </p:cTn>
                                        <p:tgtEl>
                                          <p:spTgt spid="3">
                                            <p:txEl>
                                              <p:pRg st="7" end="7"/>
                                            </p:txEl>
                                          </p:spTgt>
                                        </p:tgtEl>
                                      </p:cBhvr>
                                      <p:to x="100000" y="80000"/>
                                    </p:animScale>
                                    <p:animScale>
                                      <p:cBhvr>
                                        <p:cTn id="46" dur="166" decel="50000">
                                          <p:stCondLst>
                                            <p:cond delay="1338"/>
                                          </p:stCondLst>
                                        </p:cTn>
                                        <p:tgtEl>
                                          <p:spTgt spid="3">
                                            <p:txEl>
                                              <p:pRg st="7" end="7"/>
                                            </p:txEl>
                                          </p:spTgt>
                                        </p:tgtEl>
                                      </p:cBhvr>
                                      <p:to x="100000" y="100000"/>
                                    </p:animScale>
                                    <p:animScale>
                                      <p:cBhvr>
                                        <p:cTn id="47" dur="26">
                                          <p:stCondLst>
                                            <p:cond delay="1642"/>
                                          </p:stCondLst>
                                        </p:cTn>
                                        <p:tgtEl>
                                          <p:spTgt spid="3">
                                            <p:txEl>
                                              <p:pRg st="7" end="7"/>
                                            </p:txEl>
                                          </p:spTgt>
                                        </p:tgtEl>
                                      </p:cBhvr>
                                      <p:to x="100000" y="90000"/>
                                    </p:animScale>
                                    <p:animScale>
                                      <p:cBhvr>
                                        <p:cTn id="48" dur="166" decel="50000">
                                          <p:stCondLst>
                                            <p:cond delay="1668"/>
                                          </p:stCondLst>
                                        </p:cTn>
                                        <p:tgtEl>
                                          <p:spTgt spid="3">
                                            <p:txEl>
                                              <p:pRg st="7" end="7"/>
                                            </p:txEl>
                                          </p:spTgt>
                                        </p:tgtEl>
                                      </p:cBhvr>
                                      <p:to x="100000" y="100000"/>
                                    </p:animScale>
                                    <p:animScale>
                                      <p:cBhvr>
                                        <p:cTn id="49" dur="26">
                                          <p:stCondLst>
                                            <p:cond delay="1808"/>
                                          </p:stCondLst>
                                        </p:cTn>
                                        <p:tgtEl>
                                          <p:spTgt spid="3">
                                            <p:txEl>
                                              <p:pRg st="7" end="7"/>
                                            </p:txEl>
                                          </p:spTgt>
                                        </p:tgtEl>
                                      </p:cBhvr>
                                      <p:to x="100000" y="95000"/>
                                    </p:animScale>
                                    <p:animScale>
                                      <p:cBhvr>
                                        <p:cTn id="5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p:spPr>
        <p:txBody>
          <a:bodyPr>
            <a:normAutofit fontScale="92500" lnSpcReduction="20000"/>
          </a:bodyPr>
          <a:lstStyle/>
          <a:p>
            <a:pPr marL="0" indent="0" algn="ctr">
              <a:buNone/>
            </a:pPr>
            <a:r>
              <a:rPr lang="es-CO" b="1" u="sng" dirty="0" smtClean="0"/>
              <a:t>Por tanto, toda oración, clamor petición y alabanza debe ser para Dios y solo para Dios</a:t>
            </a:r>
          </a:p>
          <a:p>
            <a:pPr marL="0" indent="0" algn="ctr">
              <a:buNone/>
            </a:pPr>
            <a:r>
              <a:rPr lang="es-CO" dirty="0" smtClean="0">
                <a:solidFill>
                  <a:srgbClr val="FF0000"/>
                </a:solidFill>
              </a:rPr>
              <a:t>Salmo </a:t>
            </a:r>
            <a:r>
              <a:rPr lang="es-CO" dirty="0">
                <a:solidFill>
                  <a:srgbClr val="FF0000"/>
                </a:solidFill>
              </a:rPr>
              <a:t>55:17</a:t>
            </a:r>
            <a:r>
              <a:rPr lang="es-CO" dirty="0"/>
              <a:t>. </a:t>
            </a:r>
            <a:r>
              <a:rPr lang="es-CO" dirty="0" smtClean="0">
                <a:solidFill>
                  <a:srgbClr val="0070C0"/>
                </a:solidFill>
              </a:rPr>
              <a:t>«</a:t>
            </a:r>
            <a:r>
              <a:rPr lang="es-CO" b="1" dirty="0" smtClean="0">
                <a:solidFill>
                  <a:srgbClr val="0070C0"/>
                </a:solidFill>
                <a:latin typeface="Agency FB" pitchFamily="34" charset="0"/>
              </a:rPr>
              <a:t>En </a:t>
            </a:r>
            <a:r>
              <a:rPr lang="es-CO" b="1" dirty="0">
                <a:solidFill>
                  <a:srgbClr val="0070C0"/>
                </a:solidFill>
                <a:latin typeface="Agency FB" pitchFamily="34" charset="0"/>
              </a:rPr>
              <a:t>la tarde, al amanecer y al </a:t>
            </a:r>
            <a:r>
              <a:rPr lang="es-CO" b="1" dirty="0" smtClean="0">
                <a:solidFill>
                  <a:srgbClr val="0070C0"/>
                </a:solidFill>
                <a:latin typeface="Agency FB" pitchFamily="34" charset="0"/>
              </a:rPr>
              <a:t>mediodía oraré </a:t>
            </a:r>
            <a:r>
              <a:rPr lang="es-CO" b="1" dirty="0">
                <a:solidFill>
                  <a:srgbClr val="0070C0"/>
                </a:solidFill>
                <a:latin typeface="Agency FB" pitchFamily="34" charset="0"/>
              </a:rPr>
              <a:t>y clamaré</a:t>
            </a:r>
            <a:r>
              <a:rPr lang="es-CO" b="1" dirty="0" smtClean="0">
                <a:solidFill>
                  <a:srgbClr val="0070C0"/>
                </a:solidFill>
                <a:latin typeface="Agency FB" pitchFamily="34" charset="0"/>
              </a:rPr>
              <a:t>, </a:t>
            </a:r>
            <a:r>
              <a:rPr lang="es-CO" b="1" dirty="0">
                <a:solidFill>
                  <a:srgbClr val="0070C0"/>
                </a:solidFill>
                <a:latin typeface="Agency FB" pitchFamily="34" charset="0"/>
              </a:rPr>
              <a:t>y </a:t>
            </a:r>
            <a:r>
              <a:rPr lang="es-CO" b="1" dirty="0" smtClean="0">
                <a:solidFill>
                  <a:srgbClr val="0070C0"/>
                </a:solidFill>
                <a:latin typeface="Agency FB" pitchFamily="34" charset="0"/>
              </a:rPr>
              <a:t>Él </a:t>
            </a:r>
            <a:r>
              <a:rPr lang="es-CO" b="1" dirty="0">
                <a:solidFill>
                  <a:srgbClr val="0070C0"/>
                </a:solidFill>
                <a:latin typeface="Agency FB" pitchFamily="34" charset="0"/>
              </a:rPr>
              <a:t>oirá mi </a:t>
            </a:r>
            <a:r>
              <a:rPr lang="es-CO" b="1" dirty="0" smtClean="0">
                <a:solidFill>
                  <a:srgbClr val="0070C0"/>
                </a:solidFill>
                <a:latin typeface="Agency FB" pitchFamily="34" charset="0"/>
              </a:rPr>
              <a:t>voz</a:t>
            </a:r>
            <a:r>
              <a:rPr lang="es-CO" dirty="0" smtClean="0">
                <a:solidFill>
                  <a:srgbClr val="0070C0"/>
                </a:solidFill>
              </a:rPr>
              <a:t>»</a:t>
            </a:r>
          </a:p>
          <a:p>
            <a:pPr marL="0" indent="0" algn="ctr">
              <a:buNone/>
            </a:pPr>
            <a:endParaRPr lang="es-CO" b="1" u="sng" dirty="0" smtClean="0"/>
          </a:p>
          <a:p>
            <a:pPr marL="0" indent="0" algn="ctr">
              <a:buNone/>
            </a:pPr>
            <a:r>
              <a:rPr lang="es-CO" b="1" u="sng" dirty="0" smtClean="0"/>
              <a:t>Los muertos no os pueden ayudar </a:t>
            </a:r>
          </a:p>
          <a:p>
            <a:pPr marL="0" indent="0" algn="ctr">
              <a:buNone/>
            </a:pPr>
            <a:r>
              <a:rPr lang="es-CO" b="1" dirty="0" smtClean="0">
                <a:solidFill>
                  <a:srgbClr val="FF0000"/>
                </a:solidFill>
              </a:rPr>
              <a:t>Eclesiastés 9:5</a:t>
            </a:r>
            <a:r>
              <a:rPr lang="es-CO" b="1" dirty="0" smtClean="0"/>
              <a:t>. «</a:t>
            </a:r>
            <a:r>
              <a:rPr lang="es-CO" b="1" dirty="0" smtClean="0">
                <a:solidFill>
                  <a:srgbClr val="0070C0"/>
                </a:solidFill>
                <a:latin typeface="Agency FB" pitchFamily="34" charset="0"/>
              </a:rPr>
              <a:t>Porque </a:t>
            </a:r>
            <a:r>
              <a:rPr lang="es-CO" b="1" dirty="0">
                <a:solidFill>
                  <a:srgbClr val="0070C0"/>
                </a:solidFill>
                <a:latin typeface="Agency FB" pitchFamily="34" charset="0"/>
              </a:rPr>
              <a:t>los que viven saben que han de morir, pero los muertos nada saben, ni tienen más recompensa. Su memoria cae en el </a:t>
            </a:r>
            <a:r>
              <a:rPr lang="es-CO" b="1" dirty="0" smtClean="0">
                <a:solidFill>
                  <a:srgbClr val="0070C0"/>
                </a:solidFill>
                <a:latin typeface="Agency FB" pitchFamily="34" charset="0"/>
              </a:rPr>
              <a:t>olvido</a:t>
            </a:r>
            <a:r>
              <a:rPr lang="es-CO" b="1" dirty="0" smtClean="0"/>
              <a:t>» </a:t>
            </a:r>
          </a:p>
          <a:p>
            <a:pPr marL="0" indent="0" algn="ctr">
              <a:buNone/>
            </a:pPr>
            <a:endParaRPr lang="es-CO" b="1" u="sng" dirty="0" smtClean="0"/>
          </a:p>
          <a:p>
            <a:pPr marL="0" indent="0" algn="ctr">
              <a:buNone/>
            </a:pPr>
            <a:r>
              <a:rPr lang="es-CO" b="1" u="sng" dirty="0" smtClean="0"/>
              <a:t>Debemos acercarnos directamente a Dios</a:t>
            </a:r>
          </a:p>
          <a:p>
            <a:pPr marL="0" indent="0" algn="ctr">
              <a:buNone/>
            </a:pPr>
            <a:r>
              <a:rPr lang="es-CO" b="1" dirty="0">
                <a:solidFill>
                  <a:srgbClr val="FF0000"/>
                </a:solidFill>
              </a:rPr>
              <a:t>Heb.4:16. </a:t>
            </a:r>
            <a:r>
              <a:rPr lang="es-CO" b="1" dirty="0" smtClean="0">
                <a:solidFill>
                  <a:srgbClr val="0070C0"/>
                </a:solidFill>
                <a:latin typeface="Agency FB" pitchFamily="34" charset="0"/>
              </a:rPr>
              <a:t>«Acerquémonos</a:t>
            </a:r>
            <a:r>
              <a:rPr lang="es-CO" b="1" dirty="0">
                <a:solidFill>
                  <a:srgbClr val="0070C0"/>
                </a:solidFill>
                <a:latin typeface="Agency FB" pitchFamily="34" charset="0"/>
              </a:rPr>
              <a:t>, pues, confiadamente al trono de la gracia, para alcanzar misericordia y hallar gracia para el oportuno </a:t>
            </a:r>
            <a:r>
              <a:rPr lang="es-CO" b="1" dirty="0" smtClean="0">
                <a:solidFill>
                  <a:srgbClr val="0070C0"/>
                </a:solidFill>
                <a:latin typeface="Agency FB" pitchFamily="34" charset="0"/>
              </a:rPr>
              <a:t>socorro»</a:t>
            </a:r>
            <a:endParaRPr lang="es-CO" b="1" dirty="0">
              <a:solidFill>
                <a:srgbClr val="0070C0"/>
              </a:solidFill>
              <a:latin typeface="Agency FB" pitchFamily="34" charset="0"/>
            </a:endParaRPr>
          </a:p>
        </p:txBody>
      </p:sp>
    </p:spTree>
    <p:extLst>
      <p:ext uri="{BB962C8B-B14F-4D97-AF65-F5344CB8AC3E}">
        <p14:creationId xmlns:p14="http://schemas.microsoft.com/office/powerpoint/2010/main" val="5154265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p:cTn id="1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17" dur="500"/>
                                        <p:tgtEl>
                                          <p:spTgt spid="3">
                                            <p:txEl>
                                              <p:pRg st="6" end="6"/>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 calcmode="lin" valueType="num">
                                      <p:cBhvr>
                                        <p:cTn id="20"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b="1" i="1" dirty="0">
                <a:latin typeface="Agency FB" pitchFamily="34" charset="0"/>
              </a:rPr>
              <a:t>Aún hay más: antes de continuar, debemos entender esto.</a:t>
            </a:r>
          </a:p>
        </p:txBody>
      </p:sp>
      <p:sp>
        <p:nvSpPr>
          <p:cNvPr id="3" name="2 Marcador de contenido"/>
          <p:cNvSpPr>
            <a:spLocks noGrp="1"/>
          </p:cNvSpPr>
          <p:nvPr>
            <p:ph idx="1"/>
          </p:nvPr>
        </p:nvSpPr>
        <p:spPr>
          <a:xfrm>
            <a:off x="457200" y="1600200"/>
            <a:ext cx="8229600" cy="4997152"/>
          </a:xfrm>
        </p:spPr>
        <p:txBody>
          <a:bodyPr>
            <a:normAutofit fontScale="70000" lnSpcReduction="20000"/>
          </a:bodyPr>
          <a:lstStyle/>
          <a:p>
            <a:pPr marL="0" indent="0" algn="ctr">
              <a:buNone/>
            </a:pPr>
            <a:r>
              <a:rPr lang="es-CO" b="1" dirty="0" smtClean="0">
                <a:solidFill>
                  <a:srgbClr val="0070C0"/>
                </a:solidFill>
              </a:rPr>
              <a:t>Debido a que «todos somos pecadores».</a:t>
            </a:r>
          </a:p>
          <a:p>
            <a:pPr marL="0" indent="0" algn="ctr">
              <a:buNone/>
            </a:pPr>
            <a:r>
              <a:rPr lang="es-CO" b="1" dirty="0" smtClean="0">
                <a:solidFill>
                  <a:srgbClr val="0070C0"/>
                </a:solidFill>
              </a:rPr>
              <a:t>Jesús es el «único camino, la verdad y la vida»</a:t>
            </a:r>
          </a:p>
          <a:p>
            <a:pPr marL="0" indent="0" algn="ctr">
              <a:buNone/>
            </a:pPr>
            <a:r>
              <a:rPr lang="es-CO" b="1" dirty="0" smtClean="0">
                <a:solidFill>
                  <a:srgbClr val="0070C0"/>
                </a:solidFill>
              </a:rPr>
              <a:t>Jesús es el único «mediador entre Dios y los hombres»</a:t>
            </a:r>
          </a:p>
          <a:p>
            <a:pPr marL="0" indent="0" algn="ctr">
              <a:buNone/>
            </a:pPr>
            <a:r>
              <a:rPr lang="es-CO" b="1" dirty="0" smtClean="0">
                <a:solidFill>
                  <a:srgbClr val="0070C0"/>
                </a:solidFill>
              </a:rPr>
              <a:t>Cuando una persona muere, queda sellada para salvación o para perdición.</a:t>
            </a:r>
          </a:p>
          <a:p>
            <a:pPr marL="0" indent="0" algn="ctr">
              <a:buNone/>
            </a:pPr>
            <a:r>
              <a:rPr lang="es-CO" b="1" dirty="0" smtClean="0">
                <a:solidFill>
                  <a:srgbClr val="0070C0"/>
                </a:solidFill>
              </a:rPr>
              <a:t>Toda oración y clamor debe ser solo para Dios, porque Dios no comparte su gloria.</a:t>
            </a:r>
          </a:p>
          <a:p>
            <a:pPr marL="0" indent="0" algn="ctr">
              <a:buNone/>
            </a:pPr>
            <a:endParaRPr lang="es-CO" dirty="0" smtClean="0"/>
          </a:p>
          <a:p>
            <a:pPr marL="0" indent="0" algn="ctr">
              <a:buNone/>
            </a:pPr>
            <a:r>
              <a:rPr lang="es-CO" dirty="0" smtClean="0">
                <a:solidFill>
                  <a:srgbClr val="FF0000"/>
                </a:solidFill>
              </a:rPr>
              <a:t>Deut.5:9</a:t>
            </a:r>
            <a:r>
              <a:rPr lang="es-CO" dirty="0"/>
              <a:t>. </a:t>
            </a:r>
            <a:r>
              <a:rPr lang="es-CO" dirty="0" smtClean="0"/>
              <a:t>«No </a:t>
            </a:r>
            <a:r>
              <a:rPr lang="es-CO" dirty="0"/>
              <a:t>te inclinarás a ellas ni las servirás</a:t>
            </a:r>
            <a:r>
              <a:rPr lang="es-CO" dirty="0" smtClean="0"/>
              <a:t>, </a:t>
            </a:r>
            <a:r>
              <a:rPr lang="es-CO" dirty="0"/>
              <a:t>porque yo soy Jehová, tu Dios, fuerte, celoso</a:t>
            </a:r>
            <a:r>
              <a:rPr lang="es-CO" dirty="0" smtClean="0"/>
              <a:t>,…»</a:t>
            </a:r>
          </a:p>
          <a:p>
            <a:pPr marL="0" indent="0" algn="ctr">
              <a:buNone/>
            </a:pPr>
            <a:r>
              <a:rPr lang="es-CO" dirty="0" smtClean="0">
                <a:solidFill>
                  <a:srgbClr val="FF0000"/>
                </a:solidFill>
              </a:rPr>
              <a:t>Isaías </a:t>
            </a:r>
            <a:r>
              <a:rPr lang="es-CO" dirty="0">
                <a:solidFill>
                  <a:srgbClr val="FF0000"/>
                </a:solidFill>
              </a:rPr>
              <a:t>42:8</a:t>
            </a:r>
            <a:r>
              <a:rPr lang="es-CO" dirty="0" smtClean="0">
                <a:solidFill>
                  <a:srgbClr val="FF0000"/>
                </a:solidFill>
              </a:rPr>
              <a:t>.</a:t>
            </a:r>
            <a:r>
              <a:rPr lang="es-CO" dirty="0" smtClean="0"/>
              <a:t> </a:t>
            </a:r>
            <a:r>
              <a:rPr lang="es-CO" dirty="0"/>
              <a:t>¡Yo, Jehová, este es mi nombre! </a:t>
            </a:r>
            <a:r>
              <a:rPr lang="es-CO" dirty="0" smtClean="0"/>
              <a:t>A </a:t>
            </a:r>
            <a:r>
              <a:rPr lang="es-CO" dirty="0"/>
              <a:t>ningún otro daré mi gloria</a:t>
            </a:r>
            <a:r>
              <a:rPr lang="es-CO" dirty="0" smtClean="0"/>
              <a:t>, </a:t>
            </a:r>
            <a:r>
              <a:rPr lang="es-CO" dirty="0"/>
              <a:t>ni a los ídolos mi alabanza</a:t>
            </a:r>
            <a:r>
              <a:rPr lang="es-CO" dirty="0" smtClean="0"/>
              <a:t>.</a:t>
            </a:r>
          </a:p>
          <a:p>
            <a:pPr marL="0" indent="0" algn="ctr">
              <a:buNone/>
            </a:pPr>
            <a:r>
              <a:rPr lang="es-CO" b="1" dirty="0" smtClean="0">
                <a:solidFill>
                  <a:srgbClr val="FF0000"/>
                </a:solidFill>
              </a:rPr>
              <a:t>2Cor.11:14,15</a:t>
            </a:r>
            <a:r>
              <a:rPr lang="es-CO" dirty="0" smtClean="0"/>
              <a:t>. </a:t>
            </a:r>
            <a:r>
              <a:rPr lang="es-CO" dirty="0"/>
              <a:t>Y esto no es sorprendente, porque el mismo Satanás se disfraza de ángel de luz. </a:t>
            </a:r>
            <a:r>
              <a:rPr lang="es-CO" dirty="0" smtClean="0"/>
              <a:t>15 </a:t>
            </a:r>
            <a:r>
              <a:rPr lang="es-CO" dirty="0"/>
              <a:t>Así que, no es extraño si también sus ministros se disfrazan de ministros de justicia</a:t>
            </a:r>
            <a:r>
              <a:rPr lang="es-CO" dirty="0" smtClean="0"/>
              <a:t>; </a:t>
            </a:r>
            <a:r>
              <a:rPr lang="es-CO" dirty="0"/>
              <a:t>cuyo fin será conforme a sus obras.</a:t>
            </a:r>
            <a:endParaRPr lang="es-CO" dirty="0" smtClean="0"/>
          </a:p>
          <a:p>
            <a:pPr marL="0" indent="0" algn="ctr">
              <a:buNone/>
            </a:pPr>
            <a:endParaRPr lang="es-CO" dirty="0"/>
          </a:p>
        </p:txBody>
      </p:sp>
    </p:spTree>
    <p:extLst>
      <p:ext uri="{BB962C8B-B14F-4D97-AF65-F5344CB8AC3E}">
        <p14:creationId xmlns:p14="http://schemas.microsoft.com/office/powerpoint/2010/main" val="38376910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circle(in)">
                                      <p:cBhvr>
                                        <p:cTn id="39" dur="2000"/>
                                        <p:tgtEl>
                                          <p:spTgt spid="3">
                                            <p:txEl>
                                              <p:pRg st="6" end="6"/>
                                            </p:txEl>
                                          </p:spTgt>
                                        </p:tgtEl>
                                      </p:cBhvr>
                                    </p:animEffect>
                                  </p:childTnLst>
                                </p:cTn>
                              </p:par>
                              <p:par>
                                <p:cTn id="40" presetID="6" presetClass="entr" presetSubtype="16"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par>
                                <p:cTn id="43" presetID="6" presetClass="entr" presetSubtype="16" fill="hold"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circle(in)">
                                      <p:cBhvr>
                                        <p:cTn id="45"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024336"/>
          </a:xfrm>
          <a:solidFill>
            <a:schemeClr val="bg2">
              <a:lumMod val="75000"/>
            </a:schemeClr>
          </a:solidFill>
        </p:spPr>
        <p:txBody>
          <a:bodyPr>
            <a:normAutofit fontScale="92500" lnSpcReduction="20000"/>
          </a:bodyPr>
          <a:lstStyle/>
          <a:p>
            <a:pPr marL="0" indent="0" algn="ctr">
              <a:buNone/>
            </a:pPr>
            <a:r>
              <a:rPr lang="es-CO" dirty="0" smtClean="0"/>
              <a:t>No hay ningún texto Bíblico que mencione que una persona después de la muerte puede volver  al mundo y menos dar un mensaje.</a:t>
            </a:r>
          </a:p>
          <a:p>
            <a:pPr marL="0" indent="0">
              <a:buNone/>
            </a:pPr>
            <a:endParaRPr lang="es-CO" dirty="0" smtClean="0"/>
          </a:p>
          <a:p>
            <a:pPr marL="0" indent="0">
              <a:buNone/>
            </a:pPr>
            <a:r>
              <a:rPr lang="es-CO" dirty="0" smtClean="0">
                <a:solidFill>
                  <a:srgbClr val="FF0000"/>
                </a:solidFill>
              </a:rPr>
              <a:t>Lucas </a:t>
            </a:r>
            <a:r>
              <a:rPr lang="es-CO" dirty="0">
                <a:solidFill>
                  <a:srgbClr val="FF0000"/>
                </a:solidFill>
              </a:rPr>
              <a:t>16:31</a:t>
            </a:r>
            <a:r>
              <a:rPr lang="es-CO" dirty="0"/>
              <a:t>. </a:t>
            </a:r>
            <a:r>
              <a:rPr lang="es-CO" dirty="0" smtClean="0"/>
              <a:t>Pero Abran le dijo: «</a:t>
            </a:r>
            <a:r>
              <a:rPr lang="es-CO" b="1" dirty="0" smtClean="0">
                <a:latin typeface="Agency FB" pitchFamily="34" charset="0"/>
              </a:rPr>
              <a:t>Si </a:t>
            </a:r>
            <a:r>
              <a:rPr lang="es-CO" b="1" dirty="0">
                <a:latin typeface="Agency FB" pitchFamily="34" charset="0"/>
              </a:rPr>
              <a:t>no oyen a Moisés y a los Profetas, tampoco se persuadirán </a:t>
            </a:r>
            <a:r>
              <a:rPr lang="es-CO" u="sng" dirty="0">
                <a:latin typeface="Agency FB" pitchFamily="34" charset="0"/>
              </a:rPr>
              <a:t>aunque alguno se levante de los </a:t>
            </a:r>
            <a:r>
              <a:rPr lang="es-CO" u="sng" dirty="0" smtClean="0">
                <a:latin typeface="Agency FB" pitchFamily="34" charset="0"/>
              </a:rPr>
              <a:t>muertos</a:t>
            </a:r>
            <a:r>
              <a:rPr lang="es-CO" dirty="0" smtClean="0"/>
              <a:t>»      </a:t>
            </a:r>
          </a:p>
        </p:txBody>
      </p:sp>
      <p:sp>
        <p:nvSpPr>
          <p:cNvPr id="2" name="1 Rectángulo"/>
          <p:cNvSpPr/>
          <p:nvPr/>
        </p:nvSpPr>
        <p:spPr>
          <a:xfrm>
            <a:off x="251520" y="3789040"/>
            <a:ext cx="6912768" cy="3046988"/>
          </a:xfrm>
          <a:prstGeom prst="rect">
            <a:avLst/>
          </a:prstGeom>
          <a:solidFill>
            <a:schemeClr val="accent2">
              <a:lumMod val="20000"/>
              <a:lumOff val="80000"/>
            </a:schemeClr>
          </a:solidFill>
        </p:spPr>
        <p:txBody>
          <a:bodyPr wrap="square">
            <a:spAutoFit/>
          </a:bodyPr>
          <a:lstStyle/>
          <a:p>
            <a:r>
              <a:rPr lang="es-CO" sz="2400" dirty="0"/>
              <a:t>Nota. Satanás se aprovecha de una de las más grandes siervas de Dios, para utilizar su imagen para desviar la adoración y reverencia directa del único Creador y Salvador y merecedor de toda gloria, Satanás utiliza la imagen de una mujer con un bebe en sus brazos ocasionando ternura para hacerse pasar como María, la madre de Jesús. </a:t>
            </a:r>
            <a:r>
              <a:rPr lang="es-CO" sz="2400" b="1" dirty="0"/>
              <a:t>Esto crea un adulterio y/o fornicación espiritual.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441" y="3645024"/>
            <a:ext cx="1752600" cy="2972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46074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556792"/>
            <a:ext cx="4546848" cy="4569371"/>
          </a:xfrm>
          <a:solidFill>
            <a:schemeClr val="accent4">
              <a:lumMod val="20000"/>
              <a:lumOff val="80000"/>
            </a:schemeClr>
          </a:solidFill>
        </p:spPr>
        <p:txBody>
          <a:bodyPr>
            <a:normAutofit lnSpcReduction="10000"/>
          </a:bodyPr>
          <a:lstStyle/>
          <a:p>
            <a:pPr marL="0" indent="0" algn="ctr">
              <a:buNone/>
            </a:pPr>
            <a:endParaRPr lang="es-CO" dirty="0" smtClean="0"/>
          </a:p>
          <a:p>
            <a:pPr marL="0" indent="0" algn="ctr">
              <a:buNone/>
            </a:pPr>
            <a:r>
              <a:rPr lang="es-CO" dirty="0" smtClean="0"/>
              <a:t>¿</a:t>
            </a:r>
            <a:r>
              <a:rPr lang="es-CO" dirty="0"/>
              <a:t>No sabéis que los injustos no heredarán el reino de Dios? No os engañéis: ni los </a:t>
            </a:r>
            <a:r>
              <a:rPr lang="es-CO" u="sng" dirty="0"/>
              <a:t>fornicarios</a:t>
            </a:r>
            <a:r>
              <a:rPr lang="es-CO" dirty="0"/>
              <a:t>, ni los </a:t>
            </a:r>
            <a:r>
              <a:rPr lang="es-CO" u="sng" dirty="0"/>
              <a:t>idólatras</a:t>
            </a:r>
            <a:r>
              <a:rPr lang="es-CO" dirty="0"/>
              <a:t>, ni los </a:t>
            </a:r>
            <a:r>
              <a:rPr lang="es-CO" u="sng" dirty="0"/>
              <a:t>adúlteros</a:t>
            </a:r>
            <a:r>
              <a:rPr lang="es-CO" dirty="0"/>
              <a:t>, ni los afeminados, ni los homosexuales»</a:t>
            </a:r>
          </a:p>
          <a:p>
            <a:endParaRPr lang="es-CO" dirty="0"/>
          </a:p>
        </p:txBody>
      </p:sp>
      <p:sp>
        <p:nvSpPr>
          <p:cNvPr id="4" name="3 Rectángulo"/>
          <p:cNvSpPr/>
          <p:nvPr/>
        </p:nvSpPr>
        <p:spPr>
          <a:xfrm>
            <a:off x="611560" y="332656"/>
            <a:ext cx="7946757" cy="707886"/>
          </a:xfrm>
          <a:prstGeom prst="rect">
            <a:avLst/>
          </a:prstGeom>
          <a:solidFill>
            <a:schemeClr val="accent4">
              <a:lumMod val="20000"/>
              <a:lumOff val="80000"/>
            </a:schemeClr>
          </a:solidFill>
        </p:spPr>
        <p:txBody>
          <a:bodyPr wrap="square">
            <a:spAutoFit/>
          </a:bodyPr>
          <a:lstStyle/>
          <a:p>
            <a:pPr algn="ctr"/>
            <a:r>
              <a:rPr lang="es-CO" sz="3200" b="1" dirty="0">
                <a:solidFill>
                  <a:srgbClr val="FF0000"/>
                </a:solidFill>
              </a:rPr>
              <a:t>¿</a:t>
            </a:r>
            <a:r>
              <a:rPr lang="es-CO" sz="4000" b="1" dirty="0">
                <a:solidFill>
                  <a:srgbClr val="FF0000"/>
                </a:solidFill>
              </a:rPr>
              <a:t>Recuerda</a:t>
            </a:r>
            <a:r>
              <a:rPr lang="es-CO" sz="3200" b="1" dirty="0">
                <a:solidFill>
                  <a:srgbClr val="FF0000"/>
                </a:solidFill>
              </a:rPr>
              <a:t> lo que dice 1Cor.6:9?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556792"/>
            <a:ext cx="352839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73673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Antes de continuar tenemos que entender esto:</a:t>
            </a:r>
            <a:endParaRPr lang="es-CO" dirty="0"/>
          </a:p>
        </p:txBody>
      </p:sp>
      <p:sp>
        <p:nvSpPr>
          <p:cNvPr id="3" name="2 Marcador de contenido"/>
          <p:cNvSpPr>
            <a:spLocks noGrp="1"/>
          </p:cNvSpPr>
          <p:nvPr>
            <p:ph idx="1"/>
          </p:nvPr>
        </p:nvSpPr>
        <p:spPr>
          <a:xfrm>
            <a:off x="457200" y="1600200"/>
            <a:ext cx="8229600" cy="5069160"/>
          </a:xfrm>
        </p:spPr>
        <p:txBody>
          <a:bodyPr>
            <a:normAutofit fontScale="77500" lnSpcReduction="20000"/>
          </a:bodyPr>
          <a:lstStyle/>
          <a:p>
            <a:pPr marL="0" indent="0" algn="ctr">
              <a:buNone/>
            </a:pPr>
            <a:r>
              <a:rPr lang="es-CO" dirty="0" smtClean="0"/>
              <a:t>María fue la mujer que Dios escogió para que fuera la madre humana de Jesús, porque ella «</a:t>
            </a:r>
            <a:r>
              <a:rPr lang="es-CO" dirty="0" smtClean="0">
                <a:latin typeface="Agency FB" pitchFamily="34" charset="0"/>
              </a:rPr>
              <a:t>hacía todo lo que Dios decía</a:t>
            </a:r>
            <a:r>
              <a:rPr lang="es-CO" dirty="0" smtClean="0"/>
              <a:t>» </a:t>
            </a:r>
            <a:r>
              <a:rPr lang="es-CO" dirty="0" smtClean="0">
                <a:solidFill>
                  <a:srgbClr val="FF0000"/>
                </a:solidFill>
              </a:rPr>
              <a:t>(Juan 2:5), </a:t>
            </a:r>
            <a:r>
              <a:rPr lang="es-CO" dirty="0" smtClean="0"/>
              <a:t>y como sierva del Señor  está esperando con los discípulos y todos los que han «</a:t>
            </a:r>
            <a:r>
              <a:rPr lang="es-CO" dirty="0" smtClean="0">
                <a:latin typeface="Agency FB" pitchFamily="34" charset="0"/>
              </a:rPr>
              <a:t>muerto en Cristo</a:t>
            </a:r>
            <a:r>
              <a:rPr lang="es-CO" dirty="0" smtClean="0"/>
              <a:t>», el regreso de Cristo, su Hijo</a:t>
            </a:r>
            <a:r>
              <a:rPr lang="es-CO" dirty="0"/>
              <a:t>, como Él dijo: </a:t>
            </a:r>
            <a:endParaRPr lang="es-CO" dirty="0" smtClean="0"/>
          </a:p>
          <a:p>
            <a:pPr marL="0" indent="0" algn="ctr">
              <a:buNone/>
            </a:pPr>
            <a:r>
              <a:rPr lang="es-CO" dirty="0" smtClean="0"/>
              <a:t>«</a:t>
            </a:r>
            <a:r>
              <a:rPr lang="es-CO" dirty="0" smtClean="0">
                <a:latin typeface="Agency FB" pitchFamily="34" charset="0"/>
              </a:rPr>
              <a:t>Y </a:t>
            </a:r>
            <a:r>
              <a:rPr lang="es-CO" dirty="0">
                <a:latin typeface="Agency FB" pitchFamily="34" charset="0"/>
              </a:rPr>
              <a:t>si me voy y os preparo lugar, vendré otra </a:t>
            </a:r>
            <a:r>
              <a:rPr lang="es-CO" dirty="0" smtClean="0">
                <a:latin typeface="Agency FB" pitchFamily="34" charset="0"/>
              </a:rPr>
              <a:t>vez </a:t>
            </a:r>
            <a:r>
              <a:rPr lang="es-CO" dirty="0">
                <a:latin typeface="Agency FB" pitchFamily="34" charset="0"/>
              </a:rPr>
              <a:t>y os </a:t>
            </a:r>
            <a:r>
              <a:rPr lang="es-CO" u="sng" dirty="0">
                <a:latin typeface="Agency FB" pitchFamily="34" charset="0"/>
              </a:rPr>
              <a:t>tomaré a mí mismo, para que donde yo esté, vosotros también </a:t>
            </a:r>
            <a:r>
              <a:rPr lang="es-CO" u="sng" dirty="0" smtClean="0">
                <a:latin typeface="Agency FB" pitchFamily="34" charset="0"/>
              </a:rPr>
              <a:t>estéis</a:t>
            </a:r>
            <a:r>
              <a:rPr lang="es-CO" dirty="0" smtClean="0"/>
              <a:t>» </a:t>
            </a:r>
            <a:r>
              <a:rPr lang="es-CO" dirty="0" smtClean="0">
                <a:solidFill>
                  <a:srgbClr val="FF0000"/>
                </a:solidFill>
              </a:rPr>
              <a:t>(Juan 14:3; 1Tes.4:16).</a:t>
            </a:r>
          </a:p>
          <a:p>
            <a:pPr marL="0" indent="0" algn="ctr">
              <a:buNone/>
            </a:pPr>
            <a:endParaRPr lang="es-CO" dirty="0" smtClean="0">
              <a:solidFill>
                <a:srgbClr val="FF0000"/>
              </a:solidFill>
            </a:endParaRPr>
          </a:p>
          <a:p>
            <a:pPr marL="0" indent="0" algn="ctr">
              <a:buNone/>
            </a:pPr>
            <a:r>
              <a:rPr lang="es-CO" dirty="0" smtClean="0"/>
              <a:t>Nota. Ella misma reconoció dos cosas: (</a:t>
            </a:r>
            <a:r>
              <a:rPr lang="es-CO" sz="3600" b="1" dirty="0" smtClean="0">
                <a:solidFill>
                  <a:srgbClr val="FF0000"/>
                </a:solidFill>
              </a:rPr>
              <a:t>1</a:t>
            </a:r>
            <a:r>
              <a:rPr lang="es-CO" dirty="0" smtClean="0"/>
              <a:t>), que no era digna de merecer ese privilegió de ser la madre de Jesús, por tanto dijo: «ha mirado la </a:t>
            </a:r>
            <a:r>
              <a:rPr lang="es-CO" b="1" dirty="0" smtClean="0">
                <a:latin typeface="Agency FB" pitchFamily="34" charset="0"/>
              </a:rPr>
              <a:t>bajeza de su </a:t>
            </a:r>
            <a:r>
              <a:rPr lang="es-CO" b="1" u="sng" dirty="0" smtClean="0">
                <a:latin typeface="Agency FB" pitchFamily="34" charset="0"/>
              </a:rPr>
              <a:t>sierva</a:t>
            </a:r>
            <a:r>
              <a:rPr lang="es-CO" dirty="0" smtClean="0"/>
              <a:t>» </a:t>
            </a:r>
            <a:r>
              <a:rPr lang="es-CO" dirty="0" smtClean="0">
                <a:solidFill>
                  <a:srgbClr val="FF0000"/>
                </a:solidFill>
              </a:rPr>
              <a:t>(Luc.1:48)</a:t>
            </a:r>
            <a:r>
              <a:rPr lang="es-CO" dirty="0" smtClean="0"/>
              <a:t>.  (</a:t>
            </a:r>
            <a:r>
              <a:rPr lang="es-CO" sz="3600" b="1" dirty="0" smtClean="0">
                <a:solidFill>
                  <a:srgbClr val="FF0000"/>
                </a:solidFill>
              </a:rPr>
              <a:t>2</a:t>
            </a:r>
            <a:r>
              <a:rPr lang="es-CO" dirty="0" smtClean="0"/>
              <a:t>), Como lo debemos hacer usted y yo, ella llama a Dios «</a:t>
            </a:r>
            <a:r>
              <a:rPr lang="es-CO" b="1" dirty="0" smtClean="0">
                <a:latin typeface="Agency FB" pitchFamily="34" charset="0"/>
              </a:rPr>
              <a:t>mi salvador</a:t>
            </a:r>
            <a:r>
              <a:rPr lang="es-CO" dirty="0" smtClean="0"/>
              <a:t>» </a:t>
            </a:r>
            <a:r>
              <a:rPr lang="es-CO" dirty="0" smtClean="0">
                <a:solidFill>
                  <a:srgbClr val="FF0000"/>
                </a:solidFill>
              </a:rPr>
              <a:t>(verso 47),  </a:t>
            </a:r>
            <a:r>
              <a:rPr lang="es-CO" dirty="0" smtClean="0"/>
              <a:t>y todos sabemos que el Salvador de nuestros pecados es Cristo Jesús.</a:t>
            </a:r>
          </a:p>
        </p:txBody>
      </p:sp>
    </p:spTree>
    <p:extLst>
      <p:ext uri="{BB962C8B-B14F-4D97-AF65-F5344CB8AC3E}">
        <p14:creationId xmlns:p14="http://schemas.microsoft.com/office/powerpoint/2010/main" val="402094173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762872" cy="3384376"/>
          </a:xfrm>
          <a:solidFill>
            <a:schemeClr val="accent5">
              <a:lumMod val="20000"/>
              <a:lumOff val="80000"/>
            </a:schemeClr>
          </a:solidFill>
        </p:spPr>
        <p:txBody>
          <a:bodyPr>
            <a:normAutofit fontScale="92500" lnSpcReduction="20000"/>
          </a:bodyPr>
          <a:lstStyle/>
          <a:p>
            <a:pPr marL="0" indent="0" algn="ctr">
              <a:buNone/>
            </a:pPr>
            <a:r>
              <a:rPr lang="es-CO" dirty="0" smtClean="0"/>
              <a:t>Por tanto: </a:t>
            </a:r>
            <a:r>
              <a:rPr lang="es-CO" dirty="0" smtClean="0">
                <a:solidFill>
                  <a:srgbClr val="FF0000"/>
                </a:solidFill>
              </a:rPr>
              <a:t>LA ADORACIÓN, MEDIACIÓN, INTERCESIÓN, PETICIÓN Y ALABANZA O CUALQUIER COSA SEMEJANTE A MARÍA ES UN ENGAÑO DE SATANÁS</a:t>
            </a:r>
            <a:r>
              <a:rPr lang="es-CO" dirty="0" smtClean="0"/>
              <a:t>, ya que ella conforme a las Escrituras, no está en el cielo puesto que lo registra.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8662" y="620688"/>
            <a:ext cx="3851920" cy="3218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21215" y="4149080"/>
            <a:ext cx="6563151" cy="2677656"/>
          </a:xfrm>
          <a:prstGeom prst="rect">
            <a:avLst/>
          </a:prstGeom>
          <a:solidFill>
            <a:schemeClr val="accent4">
              <a:lumMod val="40000"/>
              <a:lumOff val="60000"/>
            </a:schemeClr>
          </a:solidFill>
        </p:spPr>
        <p:txBody>
          <a:bodyPr wrap="square">
            <a:spAutoFit/>
          </a:bodyPr>
          <a:lstStyle/>
          <a:p>
            <a:pPr algn="ctr"/>
            <a:r>
              <a:rPr lang="es-CO" sz="2800" dirty="0" smtClean="0"/>
              <a:t>Está sepultada </a:t>
            </a:r>
            <a:r>
              <a:rPr lang="es-CO" sz="2800" dirty="0"/>
              <a:t>en Éfeso </a:t>
            </a:r>
            <a:r>
              <a:rPr lang="es-CO" sz="2800" dirty="0" smtClean="0"/>
              <a:t>al occidente de Turquía, donde vivía </a:t>
            </a:r>
            <a:r>
              <a:rPr lang="es-CO" sz="2800" dirty="0"/>
              <a:t>Juan quien fue encargado de su </a:t>
            </a:r>
            <a:r>
              <a:rPr lang="es-CO" sz="2800" dirty="0" smtClean="0"/>
              <a:t>cuidado. </a:t>
            </a:r>
            <a:r>
              <a:rPr lang="es-CO" sz="2800" dirty="0"/>
              <a:t>E</a:t>
            </a:r>
            <a:r>
              <a:rPr lang="es-CO" sz="2800" dirty="0" smtClean="0"/>
              <a:t>stá </a:t>
            </a:r>
            <a:r>
              <a:rPr lang="es-CO" sz="2800" dirty="0"/>
              <a:t>allí esperando el regreso de nuestro Señor Jesucristo. </a:t>
            </a:r>
            <a:r>
              <a:rPr lang="es-CO" sz="2800" dirty="0" smtClean="0"/>
              <a:t>Todo </a:t>
            </a:r>
            <a:r>
              <a:rPr lang="es-CO" sz="2800" dirty="0"/>
              <a:t>lo demás es contrario a </a:t>
            </a:r>
            <a:r>
              <a:rPr lang="es-CO" sz="2800" dirty="0" smtClean="0"/>
              <a:t>las Escrituras. </a:t>
            </a:r>
            <a:endParaRPr lang="es-CO" sz="2800" dirty="0"/>
          </a:p>
        </p:txBody>
      </p:sp>
    </p:spTree>
    <p:extLst>
      <p:ext uri="{BB962C8B-B14F-4D97-AF65-F5344CB8AC3E}">
        <p14:creationId xmlns:p14="http://schemas.microsoft.com/office/powerpoint/2010/main" val="18378668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p:spPr>
        <p:txBody>
          <a:bodyPr>
            <a:noAutofit/>
          </a:bodyPr>
          <a:lstStyle/>
          <a:p>
            <a:r>
              <a:rPr lang="es-CO" sz="3600" b="1" dirty="0" smtClean="0">
                <a:latin typeface="Agency FB" pitchFamily="34" charset="0"/>
              </a:rPr>
              <a:t>Veamos alguna similitudes entre Babilonias y Roma</a:t>
            </a:r>
            <a:endParaRPr lang="es-CO" sz="3600" b="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buNone/>
            </a:pPr>
            <a:r>
              <a:rPr lang="es-CO" dirty="0" smtClean="0"/>
              <a:t>1. </a:t>
            </a:r>
            <a:r>
              <a:rPr lang="es-CO" b="1" dirty="0" smtClean="0">
                <a:solidFill>
                  <a:srgbClr val="FF0000"/>
                </a:solidFill>
              </a:rPr>
              <a:t>Babilonia era el poder dominante y belicoso en sus días.</a:t>
            </a:r>
          </a:p>
          <a:p>
            <a:pPr marL="0" indent="0">
              <a:buNone/>
            </a:pPr>
            <a:r>
              <a:rPr lang="es-CO" b="1" dirty="0" smtClean="0">
                <a:solidFill>
                  <a:srgbClr val="FF0000"/>
                </a:solidFill>
              </a:rPr>
              <a:t>Años después Roma también era el poder dominante y belicoso en sus días.</a:t>
            </a:r>
          </a:p>
          <a:p>
            <a:pPr marL="0" indent="0">
              <a:buNone/>
            </a:pPr>
            <a:r>
              <a:rPr lang="es-CO" dirty="0" smtClean="0"/>
              <a:t>2. </a:t>
            </a:r>
            <a:r>
              <a:rPr lang="es-CO" b="1" dirty="0" smtClean="0">
                <a:solidFill>
                  <a:srgbClr val="002060"/>
                </a:solidFill>
              </a:rPr>
              <a:t>Babilonia conquistó a Israel.</a:t>
            </a:r>
          </a:p>
          <a:p>
            <a:pPr marL="0" indent="0">
              <a:buNone/>
            </a:pPr>
            <a:r>
              <a:rPr lang="es-CO" b="1" dirty="0" smtClean="0">
                <a:solidFill>
                  <a:srgbClr val="002060"/>
                </a:solidFill>
              </a:rPr>
              <a:t>Siglos después, Roma tambien conquistó a Israel.</a:t>
            </a:r>
          </a:p>
          <a:p>
            <a:pPr marL="0" indent="0">
              <a:buNone/>
            </a:pPr>
            <a:r>
              <a:rPr lang="es-CO" b="1" dirty="0" smtClean="0">
                <a:solidFill>
                  <a:srgbClr val="0070C0"/>
                </a:solidFill>
              </a:rPr>
              <a:t>3.Babilonia destruyó el primer templo de Israel.</a:t>
            </a:r>
          </a:p>
          <a:p>
            <a:pPr marL="0" indent="0">
              <a:buNone/>
            </a:pPr>
            <a:r>
              <a:rPr lang="es-CO" b="1" dirty="0" smtClean="0">
                <a:solidFill>
                  <a:srgbClr val="0070C0"/>
                </a:solidFill>
              </a:rPr>
              <a:t>Roma tambien destruyó el templo de Israel.</a:t>
            </a:r>
          </a:p>
          <a:p>
            <a:pPr marL="0" indent="0">
              <a:buNone/>
            </a:pPr>
            <a:r>
              <a:rPr lang="es-CO" dirty="0" smtClean="0"/>
              <a:t>4. </a:t>
            </a:r>
            <a:r>
              <a:rPr lang="es-CO" b="1" dirty="0" smtClean="0">
                <a:solidFill>
                  <a:srgbClr val="C00000"/>
                </a:solidFill>
              </a:rPr>
              <a:t>Cada uno se llevó los vasos sagrados del templo.</a:t>
            </a:r>
          </a:p>
          <a:p>
            <a:pPr marL="0" indent="0">
              <a:buNone/>
            </a:pPr>
            <a:r>
              <a:rPr lang="es-CO" dirty="0" smtClean="0"/>
              <a:t>5. </a:t>
            </a:r>
            <a:r>
              <a:rPr lang="es-CO" b="1" dirty="0" smtClean="0">
                <a:solidFill>
                  <a:srgbClr val="00B0F0"/>
                </a:solidFill>
              </a:rPr>
              <a:t>Cada uno devastó y destruyó completamente la ciudad de Jerusalén.</a:t>
            </a:r>
          </a:p>
          <a:p>
            <a:pPr marL="0" indent="0">
              <a:buNone/>
            </a:pPr>
            <a:r>
              <a:rPr lang="es-CO" dirty="0" smtClean="0"/>
              <a:t>6. </a:t>
            </a:r>
            <a:r>
              <a:rPr lang="es-CO" b="1" dirty="0" smtClean="0"/>
              <a:t>Cada uno llevo cautivos a los sobrevivientes lejos de su territorio. </a:t>
            </a:r>
          </a:p>
          <a:p>
            <a:pPr marL="0" indent="0">
              <a:buNone/>
            </a:pPr>
            <a:r>
              <a:rPr lang="es-CO" dirty="0" smtClean="0"/>
              <a:t>7</a:t>
            </a:r>
            <a:r>
              <a:rPr lang="es-CO" b="1" dirty="0" smtClean="0">
                <a:solidFill>
                  <a:srgbClr val="7030A0"/>
                </a:solidFill>
              </a:rPr>
              <a:t>. Roma terminó siendo la nueva Babilonia.</a:t>
            </a:r>
          </a:p>
          <a:p>
            <a:pPr marL="514350" indent="-514350">
              <a:buAutoNum type="arabicPeriod" startAt="4"/>
            </a:pPr>
            <a:endParaRPr lang="es-CO" dirty="0" smtClean="0"/>
          </a:p>
          <a:p>
            <a:pPr marL="0" indent="0">
              <a:buNone/>
            </a:pPr>
            <a:endParaRPr lang="es-CO" dirty="0" smtClean="0"/>
          </a:p>
          <a:p>
            <a:pPr marL="0" indent="0" algn="ctr">
              <a:buNone/>
            </a:pPr>
            <a:endParaRPr lang="es-CO" dirty="0" smtClean="0"/>
          </a:p>
          <a:p>
            <a:pPr marL="0" indent="0" algn="ctr">
              <a:buNone/>
            </a:pPr>
            <a:endParaRPr lang="es-CO" dirty="0" smtClean="0"/>
          </a:p>
          <a:p>
            <a:pPr marL="0" indent="0" algn="ctr">
              <a:buNone/>
            </a:pPr>
            <a:endParaRPr lang="es-CO" dirty="0"/>
          </a:p>
        </p:txBody>
      </p:sp>
    </p:spTree>
    <p:extLst>
      <p:ext uri="{BB962C8B-B14F-4D97-AF65-F5344CB8AC3E}">
        <p14:creationId xmlns:p14="http://schemas.microsoft.com/office/powerpoint/2010/main" val="268436472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t>Confesión de un cardenal</a:t>
            </a:r>
            <a:endParaRPr lang="es-CO" b="1" i="1" dirty="0"/>
          </a:p>
        </p:txBody>
      </p:sp>
      <p:sp>
        <p:nvSpPr>
          <p:cNvPr id="3" name="2 Marcador de contenido"/>
          <p:cNvSpPr>
            <a:spLocks noGrp="1"/>
          </p:cNvSpPr>
          <p:nvPr>
            <p:ph idx="1"/>
          </p:nvPr>
        </p:nvSpPr>
        <p:spPr/>
        <p:txBody>
          <a:bodyPr>
            <a:normAutofit fontScale="92500" lnSpcReduction="10000"/>
          </a:bodyPr>
          <a:lstStyle/>
          <a:p>
            <a:pPr marL="0" indent="0" algn="ctr">
              <a:buNone/>
            </a:pPr>
            <a:r>
              <a:rPr lang="es-CO" dirty="0" smtClean="0"/>
              <a:t>El cardenal católico romano Newman, admite en su libro;  que los «</a:t>
            </a:r>
            <a:r>
              <a:rPr lang="es-CO" dirty="0" smtClean="0">
                <a:latin typeface="Agency FB" pitchFamily="34" charset="0"/>
              </a:rPr>
              <a:t>templos, incienso, aceite de las lámparas, ofrendas devotas, agua santa, días de fiesta –como navidad, pascua, y temporadas a la devoción,  de las procesiones, de las bendiciones de los campos, las vestiduras sacerdotal, (capas sacerdotal, de obispos y de monjas), las imágenes y estatuas..» </a:t>
            </a:r>
            <a:r>
              <a:rPr lang="es-CO" u="sng" dirty="0" smtClean="0">
                <a:latin typeface="Agency FB" pitchFamily="34" charset="0"/>
              </a:rPr>
              <a:t>Es todo de origen pagano</a:t>
            </a:r>
            <a:r>
              <a:rPr lang="es-CO" u="sng" dirty="0" smtClean="0"/>
              <a:t>. </a:t>
            </a:r>
          </a:p>
          <a:p>
            <a:pPr marL="0" indent="0" algn="ctr">
              <a:buNone/>
            </a:pPr>
            <a:endParaRPr lang="es-CO" dirty="0" smtClean="0">
              <a:solidFill>
                <a:srgbClr val="FF0000"/>
              </a:solidFill>
            </a:endParaRPr>
          </a:p>
          <a:p>
            <a:pPr marL="0" indent="0" algn="ctr">
              <a:buNone/>
            </a:pPr>
            <a:r>
              <a:rPr lang="es-CO" dirty="0" smtClean="0">
                <a:solidFill>
                  <a:srgbClr val="FF0000"/>
                </a:solidFill>
              </a:rPr>
              <a:t>«El desarrollo de la religión cristiana por el cardenal Newman p359».</a:t>
            </a:r>
            <a:endParaRPr lang="es-CO" dirty="0">
              <a:solidFill>
                <a:srgbClr val="FF0000"/>
              </a:solidFill>
            </a:endParaRPr>
          </a:p>
        </p:txBody>
      </p:sp>
    </p:spTree>
    <p:extLst>
      <p:ext uri="{BB962C8B-B14F-4D97-AF65-F5344CB8AC3E}">
        <p14:creationId xmlns:p14="http://schemas.microsoft.com/office/powerpoint/2010/main" val="35174640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61176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1274286"/>
      </p:ext>
    </p:extLst>
  </p:cSld>
  <p:clrMapOvr>
    <a:masterClrMapping/>
  </p:clrMapOvr>
  <p:transition spd="slow">
    <p:push dir="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557314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9144000" cy="570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0" y="5733256"/>
            <a:ext cx="9144000" cy="1015663"/>
          </a:xfrm>
          <a:prstGeom prst="rect">
            <a:avLst/>
          </a:prstGeom>
        </p:spPr>
        <p:txBody>
          <a:bodyPr wrap="square">
            <a:spAutoFit/>
          </a:bodyPr>
          <a:lstStyle/>
          <a:p>
            <a:pPr algn="ctr"/>
            <a:r>
              <a:rPr lang="es-CO" sz="2000" b="1" dirty="0">
                <a:solidFill>
                  <a:srgbClr val="FF0000"/>
                </a:solidFill>
              </a:rPr>
              <a:t>Precisamente fue Constantino al </a:t>
            </a:r>
            <a:r>
              <a:rPr lang="es-CO" sz="2000" b="1" dirty="0" smtClean="0">
                <a:solidFill>
                  <a:srgbClr val="FF0000"/>
                </a:solidFill>
              </a:rPr>
              <a:t>convertirse </a:t>
            </a:r>
            <a:r>
              <a:rPr lang="es-CO" sz="2000" b="1" dirty="0">
                <a:solidFill>
                  <a:srgbClr val="FF0000"/>
                </a:solidFill>
              </a:rPr>
              <a:t>al cristianismo el que introdujo al cristianismo la </a:t>
            </a:r>
            <a:r>
              <a:rPr lang="es-CO" sz="2000" b="1" dirty="0" smtClean="0">
                <a:solidFill>
                  <a:srgbClr val="FF0000"/>
                </a:solidFill>
              </a:rPr>
              <a:t>observancia </a:t>
            </a:r>
            <a:r>
              <a:rPr lang="es-CO" sz="2000" b="1" dirty="0">
                <a:solidFill>
                  <a:srgbClr val="FF0000"/>
                </a:solidFill>
              </a:rPr>
              <a:t>del domingo como día de reposo, </a:t>
            </a:r>
            <a:r>
              <a:rPr lang="es-CO" sz="2000" b="1" dirty="0" smtClean="0">
                <a:solidFill>
                  <a:srgbClr val="FF0000"/>
                </a:solidFill>
              </a:rPr>
              <a:t>día </a:t>
            </a:r>
            <a:r>
              <a:rPr lang="es-CO" sz="2000" b="1" dirty="0">
                <a:solidFill>
                  <a:srgbClr val="FF0000"/>
                </a:solidFill>
              </a:rPr>
              <a:t>de reposo pagano y que es </a:t>
            </a:r>
            <a:r>
              <a:rPr lang="es-CO" sz="2000" b="1" dirty="0" smtClean="0">
                <a:solidFill>
                  <a:srgbClr val="FF0000"/>
                </a:solidFill>
              </a:rPr>
              <a:t>observado </a:t>
            </a:r>
            <a:r>
              <a:rPr lang="es-CO" sz="2000" b="1" dirty="0">
                <a:solidFill>
                  <a:srgbClr val="FF0000"/>
                </a:solidFill>
              </a:rPr>
              <a:t>hoy por </a:t>
            </a:r>
            <a:r>
              <a:rPr lang="es-CO" sz="2000" b="1" dirty="0" smtClean="0">
                <a:solidFill>
                  <a:srgbClr val="FF0000"/>
                </a:solidFill>
              </a:rPr>
              <a:t>católicos </a:t>
            </a:r>
            <a:r>
              <a:rPr lang="es-CO" sz="2000" b="1" dirty="0">
                <a:solidFill>
                  <a:srgbClr val="FF0000"/>
                </a:solidFill>
              </a:rPr>
              <a:t>y muchas </a:t>
            </a:r>
            <a:r>
              <a:rPr lang="es-CO" sz="2000" b="1" dirty="0" smtClean="0">
                <a:solidFill>
                  <a:srgbClr val="FF0000"/>
                </a:solidFill>
              </a:rPr>
              <a:t>regiones </a:t>
            </a:r>
            <a:r>
              <a:rPr lang="es-CO" sz="2000" b="1" dirty="0">
                <a:solidFill>
                  <a:srgbClr val="FF0000"/>
                </a:solidFill>
              </a:rPr>
              <a:t>llamadas «cristianas». </a:t>
            </a:r>
          </a:p>
        </p:txBody>
      </p:sp>
    </p:spTree>
    <p:extLst>
      <p:ext uri="{BB962C8B-B14F-4D97-AF65-F5344CB8AC3E}">
        <p14:creationId xmlns:p14="http://schemas.microsoft.com/office/powerpoint/2010/main" val="27149407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84975"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5266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70416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8784976"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107883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56693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129621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1301" y="3140968"/>
            <a:ext cx="309634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contenido"/>
          <p:cNvSpPr>
            <a:spLocks noGrp="1"/>
          </p:cNvSpPr>
          <p:nvPr>
            <p:ph idx="1"/>
          </p:nvPr>
        </p:nvSpPr>
        <p:spPr>
          <a:xfrm>
            <a:off x="457200" y="260648"/>
            <a:ext cx="8229600" cy="6408712"/>
          </a:xfrm>
        </p:spPr>
        <p:txBody>
          <a:bodyPr>
            <a:normAutofit fontScale="85000" lnSpcReduction="10000"/>
          </a:bodyPr>
          <a:lstStyle/>
          <a:p>
            <a:pPr marL="0" indent="0" algn="ctr">
              <a:buNone/>
            </a:pPr>
            <a:r>
              <a:rPr lang="es-CO" dirty="0" smtClean="0"/>
              <a:t>¿Qué pasara durante o después del 7m rey (Benedicto XVI) que va a durar poco tiempo? </a:t>
            </a:r>
            <a:r>
              <a:rPr lang="es-CO" dirty="0" smtClean="0">
                <a:solidFill>
                  <a:srgbClr val="FF0000"/>
                </a:solidFill>
              </a:rPr>
              <a:t>Apoc.17:10.</a:t>
            </a:r>
          </a:p>
          <a:p>
            <a:pPr marL="0" indent="0" algn="ctr">
              <a:buNone/>
            </a:pPr>
            <a:endParaRPr lang="es-CO" dirty="0" smtClean="0"/>
          </a:p>
          <a:p>
            <a:pPr marL="0" indent="0" algn="ctr">
              <a:buNone/>
            </a:pPr>
            <a:r>
              <a:rPr lang="es-CO" u="sng" dirty="0" smtClean="0"/>
              <a:t>Veamos </a:t>
            </a:r>
            <a:r>
              <a:rPr lang="es-CO" u="sng" dirty="0" smtClean="0">
                <a:solidFill>
                  <a:srgbClr val="FF0000"/>
                </a:solidFill>
              </a:rPr>
              <a:t>Apoc.17:11.</a:t>
            </a:r>
          </a:p>
          <a:p>
            <a:pPr marL="0" indent="0" algn="ctr">
              <a:buNone/>
            </a:pPr>
            <a:r>
              <a:rPr lang="es-CO" dirty="0" smtClean="0"/>
              <a:t>«</a:t>
            </a:r>
            <a:r>
              <a:rPr lang="es-CO" b="1" dirty="0" smtClean="0">
                <a:latin typeface="Agency FB" pitchFamily="34" charset="0"/>
              </a:rPr>
              <a:t>La </a:t>
            </a:r>
            <a:r>
              <a:rPr lang="es-CO" b="1" dirty="0">
                <a:latin typeface="Agency FB" pitchFamily="34" charset="0"/>
              </a:rPr>
              <a:t>bestia que era y no es, es también el octavo, y es uno de los siete y va a la </a:t>
            </a:r>
            <a:r>
              <a:rPr lang="es-CO" b="1" dirty="0" smtClean="0">
                <a:latin typeface="Agency FB" pitchFamily="34" charset="0"/>
              </a:rPr>
              <a:t>perdición</a:t>
            </a:r>
            <a:r>
              <a:rPr lang="es-CO" dirty="0" smtClean="0"/>
              <a:t>».</a:t>
            </a:r>
          </a:p>
          <a:p>
            <a:pPr marL="0" indent="0" algn="ctr">
              <a:buNone/>
            </a:pPr>
            <a:endParaRPr lang="es-CO" dirty="0" smtClean="0"/>
          </a:p>
          <a:p>
            <a:pPr marL="0" indent="0" algn="ctr">
              <a:buNone/>
            </a:pPr>
            <a:r>
              <a:rPr lang="es-CO" dirty="0" smtClean="0"/>
              <a:t>Está claro que el </a:t>
            </a:r>
            <a:r>
              <a:rPr lang="es-CO" u="sng" dirty="0" smtClean="0"/>
              <a:t>ANTICRISTO</a:t>
            </a:r>
            <a:r>
              <a:rPr lang="es-CO" dirty="0" smtClean="0"/>
              <a:t> es la Bestia de </a:t>
            </a:r>
            <a:r>
              <a:rPr lang="es-CO" dirty="0" smtClean="0">
                <a:solidFill>
                  <a:srgbClr val="FF0000"/>
                </a:solidFill>
              </a:rPr>
              <a:t>Apoc.13:1,2</a:t>
            </a:r>
            <a:r>
              <a:rPr lang="es-CO" dirty="0" smtClean="0"/>
              <a:t>, quien recibe el poder del Dragón en el 476, y que según </a:t>
            </a:r>
            <a:r>
              <a:rPr lang="es-CO" dirty="0" smtClean="0">
                <a:solidFill>
                  <a:srgbClr val="FF0000"/>
                </a:solidFill>
              </a:rPr>
              <a:t>Apoc.12:9</a:t>
            </a:r>
            <a:r>
              <a:rPr lang="es-CO" dirty="0" smtClean="0"/>
              <a:t>, el Dragón es la «</a:t>
            </a:r>
            <a:r>
              <a:rPr lang="es-CO" b="1" dirty="0" smtClean="0">
                <a:latin typeface="Agency FB" pitchFamily="34" charset="0"/>
              </a:rPr>
              <a:t>Serpiente antigua, que se llama diablo y Satanás</a:t>
            </a:r>
            <a:r>
              <a:rPr lang="es-CO" dirty="0" smtClean="0"/>
              <a:t>». Esta Bestia recibió la herida mortal en 1.798, y revivió 131 años después, en 1.929, pero que ahora, a medida que se aproxima la segunda venida de Cristo, está tomando más fuerza bajo el símbolo de la Gran Ramera   </a:t>
            </a:r>
            <a:endParaRPr lang="es-CO" dirty="0"/>
          </a:p>
        </p:txBody>
      </p:sp>
    </p:spTree>
    <p:extLst>
      <p:ext uri="{BB962C8B-B14F-4D97-AF65-F5344CB8AC3E}">
        <p14:creationId xmlns:p14="http://schemas.microsoft.com/office/powerpoint/2010/main" val="383136339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lgn="ctr">
              <a:buNone/>
            </a:pPr>
            <a:r>
              <a:rPr lang="es-CO" dirty="0" smtClean="0"/>
              <a:t>Si mi interés fuera engañarlos diciéndoles cosas ajenas a la verdad, mire lo que me espera según lo dice Dios en su Palabra:</a:t>
            </a:r>
          </a:p>
          <a:p>
            <a:pPr marL="0" indent="0" algn="ctr">
              <a:buNone/>
            </a:pPr>
            <a:endParaRPr lang="es-CO" dirty="0" smtClean="0"/>
          </a:p>
          <a:p>
            <a:pPr marL="0" indent="0" algn="ctr">
              <a:buNone/>
            </a:pPr>
            <a:r>
              <a:rPr lang="es-CO" dirty="0" smtClean="0"/>
              <a:t>«</a:t>
            </a:r>
            <a:r>
              <a:rPr lang="es-CO" dirty="0" smtClean="0">
                <a:latin typeface="Agency FB" pitchFamily="34" charset="0"/>
              </a:rPr>
              <a:t>Yo </a:t>
            </a:r>
            <a:r>
              <a:rPr lang="es-CO" dirty="0">
                <a:latin typeface="Agency FB" pitchFamily="34" charset="0"/>
              </a:rPr>
              <a:t>advierto a todo aquel que oye las palabras de la profecía de este libro: </a:t>
            </a:r>
            <a:r>
              <a:rPr lang="es-CO" u="sng" dirty="0">
                <a:latin typeface="Agency FB" pitchFamily="34" charset="0"/>
              </a:rPr>
              <a:t>Si alguno añade a estas cosas, Dios traerá sobre él las plagas que están escritas en este libro</a:t>
            </a:r>
            <a:r>
              <a:rPr lang="es-CO" dirty="0">
                <a:latin typeface="Agency FB" pitchFamily="34" charset="0"/>
              </a:rPr>
              <a:t>. </a:t>
            </a:r>
            <a:r>
              <a:rPr lang="es-CO" dirty="0" smtClean="0">
                <a:latin typeface="Agency FB" pitchFamily="34" charset="0"/>
              </a:rPr>
              <a:t>19 </a:t>
            </a:r>
            <a:r>
              <a:rPr lang="es-CO" u="sng" dirty="0">
                <a:latin typeface="Agency FB" pitchFamily="34" charset="0"/>
              </a:rPr>
              <a:t>Y si alguno quita de las palabras del libro de esta profecía</a:t>
            </a:r>
            <a:r>
              <a:rPr lang="es-CO" dirty="0">
                <a:latin typeface="Agency FB" pitchFamily="34" charset="0"/>
              </a:rPr>
              <a:t>, </a:t>
            </a:r>
            <a:r>
              <a:rPr lang="es-CO" u="sng" dirty="0">
                <a:latin typeface="Agency FB" pitchFamily="34" charset="0"/>
              </a:rPr>
              <a:t>Dios quitará su parte del libro de la vida y de la santa ciudad y de las cosas que están escritas en este </a:t>
            </a:r>
            <a:r>
              <a:rPr lang="es-CO" u="sng" dirty="0" smtClean="0">
                <a:latin typeface="Agency FB" pitchFamily="34" charset="0"/>
              </a:rPr>
              <a:t>libro</a:t>
            </a:r>
            <a:r>
              <a:rPr lang="es-CO" dirty="0" smtClean="0">
                <a:latin typeface="Agency FB" pitchFamily="34" charset="0"/>
              </a:rPr>
              <a:t>. 20 </a:t>
            </a:r>
            <a:r>
              <a:rPr lang="es-CO" dirty="0">
                <a:latin typeface="Agency FB" pitchFamily="34" charset="0"/>
              </a:rPr>
              <a:t>El que da testimonio de estas </a:t>
            </a:r>
            <a:r>
              <a:rPr lang="es-CO" dirty="0" smtClean="0">
                <a:latin typeface="Agency FB" pitchFamily="34" charset="0"/>
              </a:rPr>
              <a:t>cosas </a:t>
            </a:r>
            <a:r>
              <a:rPr lang="es-CO" dirty="0">
                <a:latin typeface="Agency FB" pitchFamily="34" charset="0"/>
              </a:rPr>
              <a:t>dice: "Ciertamente vengo en </a:t>
            </a:r>
            <a:r>
              <a:rPr lang="es-CO" dirty="0" smtClean="0">
                <a:latin typeface="Agency FB" pitchFamily="34" charset="0"/>
              </a:rPr>
              <a:t>breve</a:t>
            </a:r>
            <a:r>
              <a:rPr lang="es-CO" dirty="0" smtClean="0"/>
              <a:t>» </a:t>
            </a:r>
            <a:r>
              <a:rPr lang="es-CO" b="1" dirty="0" smtClean="0">
                <a:solidFill>
                  <a:srgbClr val="FF0000"/>
                </a:solidFill>
              </a:rPr>
              <a:t>(Apoc.22:18-20).</a:t>
            </a:r>
            <a:endParaRPr lang="es-CO" b="1" dirty="0">
              <a:solidFill>
                <a:srgbClr val="FF0000"/>
              </a:solidFill>
            </a:endParaRPr>
          </a:p>
        </p:txBody>
      </p:sp>
    </p:spTree>
    <p:extLst>
      <p:ext uri="{BB962C8B-B14F-4D97-AF65-F5344CB8AC3E}">
        <p14:creationId xmlns:p14="http://schemas.microsoft.com/office/powerpoint/2010/main" val="119524660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b="1" dirty="0" smtClean="0">
                <a:latin typeface="Agency FB" pitchFamily="34" charset="0"/>
              </a:rPr>
              <a:t>¿De que manera Los fieles de esta iglesia han sido engañados?</a:t>
            </a:r>
            <a:endParaRPr lang="es-CO" b="1" dirty="0">
              <a:latin typeface="Agency FB" pitchFamily="34" charset="0"/>
            </a:endParaRPr>
          </a:p>
        </p:txBody>
      </p:sp>
      <p:sp>
        <p:nvSpPr>
          <p:cNvPr id="3" name="2 Marcador de contenido"/>
          <p:cNvSpPr>
            <a:spLocks noGrp="1"/>
          </p:cNvSpPr>
          <p:nvPr>
            <p:ph idx="1"/>
          </p:nvPr>
        </p:nvSpPr>
        <p:spPr>
          <a:solidFill>
            <a:schemeClr val="accent3">
              <a:lumMod val="40000"/>
              <a:lumOff val="60000"/>
            </a:schemeClr>
          </a:solidFill>
        </p:spPr>
        <p:txBody>
          <a:bodyPr>
            <a:normAutofit lnSpcReduction="10000"/>
          </a:bodyPr>
          <a:lstStyle/>
          <a:p>
            <a:pPr marL="0" indent="0" algn="ctr">
              <a:buNone/>
            </a:pPr>
            <a:r>
              <a:rPr lang="es-CO" b="1" dirty="0" smtClean="0">
                <a:solidFill>
                  <a:srgbClr val="FF0000"/>
                </a:solidFill>
              </a:rPr>
              <a:t>Apocalipsis </a:t>
            </a:r>
            <a:r>
              <a:rPr lang="es-CO" b="1" dirty="0">
                <a:solidFill>
                  <a:srgbClr val="FF0000"/>
                </a:solidFill>
              </a:rPr>
              <a:t>18:23 </a:t>
            </a:r>
            <a:r>
              <a:rPr lang="es-CO" dirty="0"/>
              <a:t>dice</a:t>
            </a:r>
            <a:r>
              <a:rPr lang="es-CO" dirty="0" smtClean="0"/>
              <a:t>:</a:t>
            </a:r>
          </a:p>
          <a:p>
            <a:pPr marL="0" indent="0" algn="ctr">
              <a:buNone/>
            </a:pPr>
            <a:r>
              <a:rPr lang="es-CO" dirty="0" smtClean="0"/>
              <a:t>Luz </a:t>
            </a:r>
            <a:r>
              <a:rPr lang="es-CO" dirty="0"/>
              <a:t>de lámpara </a:t>
            </a:r>
            <a:r>
              <a:rPr lang="es-CO" dirty="0" smtClean="0"/>
              <a:t>no </a:t>
            </a:r>
            <a:r>
              <a:rPr lang="es-CO" dirty="0"/>
              <a:t>alumbrará más en ti</a:t>
            </a:r>
            <a:r>
              <a:rPr lang="es-CO" dirty="0" smtClean="0"/>
              <a:t>, </a:t>
            </a:r>
            <a:r>
              <a:rPr lang="es-CO" dirty="0"/>
              <a:t>ni voz de esposo y </a:t>
            </a:r>
            <a:r>
              <a:rPr lang="es-CO" dirty="0" smtClean="0"/>
              <a:t>esposa </a:t>
            </a:r>
            <a:r>
              <a:rPr lang="es-CO" dirty="0"/>
              <a:t>se oirá más en </a:t>
            </a:r>
            <a:r>
              <a:rPr lang="es-CO" dirty="0" smtClean="0"/>
              <a:t>ti, porque </a:t>
            </a:r>
            <a:r>
              <a:rPr lang="es-CO" dirty="0"/>
              <a:t>tus </a:t>
            </a:r>
            <a:r>
              <a:rPr lang="es-CO" dirty="0" smtClean="0"/>
              <a:t>mercaderes </a:t>
            </a:r>
            <a:r>
              <a:rPr lang="es-CO" dirty="0"/>
              <a:t>eran los grandes de la tierra </a:t>
            </a:r>
            <a:r>
              <a:rPr lang="es-CO" dirty="0" smtClean="0"/>
              <a:t>y </a:t>
            </a:r>
            <a:r>
              <a:rPr lang="es-CO" dirty="0"/>
              <a:t>por tus </a:t>
            </a:r>
            <a:r>
              <a:rPr lang="es-CO" u="sng" dirty="0" smtClean="0"/>
              <a:t>HECHICERÍAS</a:t>
            </a:r>
            <a:r>
              <a:rPr lang="es-CO" dirty="0" smtClean="0"/>
              <a:t> </a:t>
            </a:r>
            <a:r>
              <a:rPr lang="es-CO" dirty="0">
                <a:latin typeface="Agency FB" pitchFamily="34" charset="0"/>
              </a:rPr>
              <a:t>fueron </a:t>
            </a:r>
            <a:r>
              <a:rPr lang="es-CO" dirty="0" smtClean="0">
                <a:latin typeface="Agency FB" pitchFamily="34" charset="0"/>
              </a:rPr>
              <a:t>engañadas </a:t>
            </a:r>
            <a:r>
              <a:rPr lang="es-CO" dirty="0">
                <a:latin typeface="Agency FB" pitchFamily="34" charset="0"/>
              </a:rPr>
              <a:t>todas las naciones</a:t>
            </a:r>
            <a:r>
              <a:rPr lang="es-CO" dirty="0" smtClean="0"/>
              <a:t>.</a:t>
            </a:r>
          </a:p>
          <a:p>
            <a:pPr marL="0" indent="0" algn="ctr">
              <a:buNone/>
            </a:pPr>
            <a:endParaRPr lang="es-CO" dirty="0" smtClean="0"/>
          </a:p>
          <a:p>
            <a:pPr marL="0" indent="0" algn="ctr">
              <a:buNone/>
            </a:pPr>
            <a:r>
              <a:rPr lang="es-CO" dirty="0" smtClean="0"/>
              <a:t>Para una mayor compresión de esto, no deje de ver el tema: «¿</a:t>
            </a:r>
            <a:r>
              <a:rPr lang="es-CO" b="1" dirty="0" smtClean="0">
                <a:latin typeface="Agency FB" pitchFamily="34" charset="0"/>
              </a:rPr>
              <a:t>Es posible adorara Satanás si saberlo</a:t>
            </a:r>
            <a:r>
              <a:rPr lang="es-CO" dirty="0" smtClean="0"/>
              <a:t>?» Léalo y lo sabrá. </a:t>
            </a:r>
            <a:r>
              <a:rPr lang="es-CO" dirty="0" smtClean="0"/>
              <a:t> </a:t>
            </a:r>
            <a:endParaRPr lang="es-CO" dirty="0"/>
          </a:p>
        </p:txBody>
      </p:sp>
    </p:spTree>
    <p:extLst>
      <p:ext uri="{BB962C8B-B14F-4D97-AF65-F5344CB8AC3E}">
        <p14:creationId xmlns:p14="http://schemas.microsoft.com/office/powerpoint/2010/main" val="161231962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p:spPr>
        <p:txBody>
          <a:bodyPr/>
          <a:lstStyle/>
          <a:p>
            <a:r>
              <a:rPr lang="es-CO" b="1" i="1" dirty="0" smtClean="0">
                <a:latin typeface="Agency FB" pitchFamily="34" charset="0"/>
              </a:rPr>
              <a:t>Conclusión: ¿Cómo alcanzar la salvación?</a:t>
            </a:r>
            <a:endParaRPr lang="es-CO" b="1" i="1" dirty="0">
              <a:latin typeface="Agency FB" pitchFamily="34" charset="0"/>
            </a:endParaRPr>
          </a:p>
        </p:txBody>
      </p:sp>
      <p:sp>
        <p:nvSpPr>
          <p:cNvPr id="3" name="2 Marcador de contenido"/>
          <p:cNvSpPr>
            <a:spLocks noGrp="1"/>
          </p:cNvSpPr>
          <p:nvPr>
            <p:ph idx="1"/>
          </p:nvPr>
        </p:nvSpPr>
        <p:spPr>
          <a:xfrm>
            <a:off x="323528" y="1600200"/>
            <a:ext cx="8424936" cy="5257800"/>
          </a:xfrm>
        </p:spPr>
        <p:txBody>
          <a:bodyPr>
            <a:normAutofit fontScale="70000" lnSpcReduction="20000"/>
          </a:bodyPr>
          <a:lstStyle/>
          <a:p>
            <a:pPr marL="0" indent="0">
              <a:buNone/>
            </a:pPr>
            <a:r>
              <a:rPr lang="es-CO" dirty="0" smtClean="0"/>
              <a:t>1. </a:t>
            </a:r>
            <a:r>
              <a:rPr lang="es-CO" b="1" u="sng" dirty="0" smtClean="0">
                <a:solidFill>
                  <a:srgbClr val="FF0000"/>
                </a:solidFill>
              </a:rPr>
              <a:t>Reconoce</a:t>
            </a:r>
            <a:r>
              <a:rPr lang="es-CO" dirty="0" smtClean="0">
                <a:solidFill>
                  <a:srgbClr val="FF0000"/>
                </a:solidFill>
              </a:rPr>
              <a:t> que eres un pecador</a:t>
            </a:r>
            <a:r>
              <a:rPr lang="es-CO" dirty="0" smtClean="0"/>
              <a:t>. Romanos 10:9,10.</a:t>
            </a:r>
          </a:p>
          <a:p>
            <a:pPr marL="0" indent="0">
              <a:buNone/>
            </a:pPr>
            <a:r>
              <a:rPr lang="es-CO" dirty="0" smtClean="0"/>
              <a:t>2. </a:t>
            </a:r>
            <a:r>
              <a:rPr lang="es-CO" b="1" u="sng" dirty="0" smtClean="0">
                <a:solidFill>
                  <a:srgbClr val="0070C0"/>
                </a:solidFill>
              </a:rPr>
              <a:t>Reconoce</a:t>
            </a:r>
            <a:r>
              <a:rPr lang="es-CO" dirty="0" smtClean="0">
                <a:solidFill>
                  <a:srgbClr val="0070C0"/>
                </a:solidFill>
              </a:rPr>
              <a:t> que Cristo murió en la cruz por ti.</a:t>
            </a:r>
          </a:p>
          <a:p>
            <a:pPr marL="0" indent="0">
              <a:buNone/>
            </a:pPr>
            <a:r>
              <a:rPr lang="es-CO" dirty="0" smtClean="0"/>
              <a:t>3</a:t>
            </a:r>
            <a:r>
              <a:rPr lang="es-CO" dirty="0" smtClean="0">
                <a:solidFill>
                  <a:srgbClr val="7030A0"/>
                </a:solidFill>
              </a:rPr>
              <a:t>. </a:t>
            </a:r>
            <a:r>
              <a:rPr lang="es-CO" b="1" u="sng" dirty="0" smtClean="0">
                <a:solidFill>
                  <a:srgbClr val="7030A0"/>
                </a:solidFill>
              </a:rPr>
              <a:t>Acepta</a:t>
            </a:r>
            <a:r>
              <a:rPr lang="es-CO" dirty="0" smtClean="0">
                <a:solidFill>
                  <a:srgbClr val="7030A0"/>
                </a:solidFill>
              </a:rPr>
              <a:t> a Jesús como único Salvador. </a:t>
            </a:r>
            <a:r>
              <a:rPr lang="es-CO" dirty="0" smtClean="0"/>
              <a:t>Juan 3:16.</a:t>
            </a:r>
          </a:p>
          <a:p>
            <a:pPr marL="0" indent="0">
              <a:buNone/>
            </a:pPr>
            <a:r>
              <a:rPr lang="es-CO" dirty="0" smtClean="0"/>
              <a:t>4. </a:t>
            </a:r>
            <a:r>
              <a:rPr lang="es-CO" b="1" u="sng" dirty="0" smtClean="0">
                <a:solidFill>
                  <a:srgbClr val="00B050"/>
                </a:solidFill>
              </a:rPr>
              <a:t>Pide</a:t>
            </a:r>
            <a:r>
              <a:rPr lang="es-CO" b="1" dirty="0" smtClean="0">
                <a:solidFill>
                  <a:srgbClr val="00B050"/>
                </a:solidFill>
              </a:rPr>
              <a:t> </a:t>
            </a:r>
            <a:r>
              <a:rPr lang="es-CO" dirty="0" smtClean="0">
                <a:solidFill>
                  <a:srgbClr val="00B050"/>
                </a:solidFill>
              </a:rPr>
              <a:t>perdón por tus pecados, y que la sangre de Cristo te limpie de tus pecados. </a:t>
            </a:r>
            <a:r>
              <a:rPr lang="es-CO" dirty="0" smtClean="0"/>
              <a:t>Heb.9:11-22.</a:t>
            </a:r>
          </a:p>
          <a:p>
            <a:pPr marL="0" indent="0">
              <a:buNone/>
            </a:pPr>
            <a:r>
              <a:rPr lang="es-CO" dirty="0" smtClean="0"/>
              <a:t>5. </a:t>
            </a:r>
            <a:r>
              <a:rPr lang="es-CO" b="1" u="sng" dirty="0" smtClean="0">
                <a:solidFill>
                  <a:schemeClr val="accent4">
                    <a:lumMod val="75000"/>
                  </a:schemeClr>
                </a:solidFill>
              </a:rPr>
              <a:t>Pide</a:t>
            </a:r>
            <a:r>
              <a:rPr lang="es-CO" b="1" dirty="0" smtClean="0">
                <a:solidFill>
                  <a:schemeClr val="accent4">
                    <a:lumMod val="75000"/>
                  </a:schemeClr>
                </a:solidFill>
              </a:rPr>
              <a:t> </a:t>
            </a:r>
            <a:r>
              <a:rPr lang="es-CO" dirty="0" smtClean="0">
                <a:solidFill>
                  <a:schemeClr val="accent4">
                    <a:lumMod val="75000"/>
                  </a:schemeClr>
                </a:solidFill>
              </a:rPr>
              <a:t>a Dios que tu nombre sea escrito en el Libro de la vida. </a:t>
            </a:r>
            <a:r>
              <a:rPr lang="es-CO" dirty="0" smtClean="0"/>
              <a:t>Apoc.21:27.</a:t>
            </a:r>
          </a:p>
          <a:p>
            <a:pPr marL="0" indent="0">
              <a:buNone/>
            </a:pPr>
            <a:r>
              <a:rPr lang="es-CO" dirty="0" smtClean="0"/>
              <a:t>6. </a:t>
            </a:r>
            <a:r>
              <a:rPr lang="es-CO" b="1" u="sng" dirty="0" smtClean="0">
                <a:solidFill>
                  <a:srgbClr val="C00000"/>
                </a:solidFill>
              </a:rPr>
              <a:t>Por amor a Jesús</a:t>
            </a:r>
            <a:r>
              <a:rPr lang="es-CO" dirty="0" smtClean="0">
                <a:solidFill>
                  <a:srgbClr val="C00000"/>
                </a:solidFill>
              </a:rPr>
              <a:t>, obedece sus Mandamientos</a:t>
            </a:r>
            <a:r>
              <a:rPr lang="es-CO" dirty="0" smtClean="0"/>
              <a:t>. Juan 14:15, 1Juan 2:3,4.</a:t>
            </a:r>
          </a:p>
          <a:p>
            <a:pPr marL="0" indent="0">
              <a:buNone/>
            </a:pPr>
            <a:r>
              <a:rPr lang="es-CO" dirty="0" smtClean="0"/>
              <a:t>7. </a:t>
            </a:r>
            <a:r>
              <a:rPr lang="es-CO" b="1" u="sng" dirty="0" smtClean="0">
                <a:solidFill>
                  <a:schemeClr val="bg2">
                    <a:lumMod val="25000"/>
                  </a:schemeClr>
                </a:solidFill>
              </a:rPr>
              <a:t>Congrégate</a:t>
            </a:r>
            <a:r>
              <a:rPr lang="es-CO" dirty="0" smtClean="0">
                <a:solidFill>
                  <a:schemeClr val="bg2">
                    <a:lumMod val="25000"/>
                  </a:schemeClr>
                </a:solidFill>
              </a:rPr>
              <a:t> en la iglesia que «guarda los mandamientos de Dios y tiene el testimonio de Jesucristo</a:t>
            </a:r>
            <a:r>
              <a:rPr lang="es-CO" dirty="0" smtClean="0"/>
              <a:t>». Apoc.12:17;14:12.</a:t>
            </a:r>
          </a:p>
          <a:p>
            <a:pPr marL="0" indent="0">
              <a:buNone/>
            </a:pPr>
            <a:r>
              <a:rPr lang="es-CO" dirty="0" smtClean="0"/>
              <a:t>8. </a:t>
            </a:r>
            <a:r>
              <a:rPr lang="es-CO" b="1" u="sng" dirty="0" smtClean="0">
                <a:solidFill>
                  <a:srgbClr val="00B0F0"/>
                </a:solidFill>
              </a:rPr>
              <a:t>Escudriña</a:t>
            </a:r>
            <a:r>
              <a:rPr lang="es-CO" dirty="0" smtClean="0">
                <a:solidFill>
                  <a:srgbClr val="00B0F0"/>
                </a:solidFill>
              </a:rPr>
              <a:t> diariamente las Escritura</a:t>
            </a:r>
            <a:r>
              <a:rPr lang="es-CO" dirty="0" smtClean="0"/>
              <a:t>. Juan 5:39. </a:t>
            </a:r>
          </a:p>
          <a:p>
            <a:pPr marL="0" indent="0">
              <a:buNone/>
            </a:pPr>
            <a:r>
              <a:rPr lang="es-CO" dirty="0"/>
              <a:t>9. </a:t>
            </a:r>
            <a:r>
              <a:rPr lang="es-CO" b="1" u="sng" dirty="0" smtClean="0">
                <a:solidFill>
                  <a:schemeClr val="accent6">
                    <a:lumMod val="75000"/>
                  </a:schemeClr>
                </a:solidFill>
              </a:rPr>
              <a:t>Comparte</a:t>
            </a:r>
            <a:r>
              <a:rPr lang="es-CO" dirty="0" smtClean="0">
                <a:solidFill>
                  <a:schemeClr val="accent6">
                    <a:lumMod val="75000"/>
                  </a:schemeClr>
                </a:solidFill>
              </a:rPr>
              <a:t> </a:t>
            </a:r>
            <a:r>
              <a:rPr lang="es-CO" dirty="0">
                <a:solidFill>
                  <a:schemeClr val="accent6">
                    <a:lumMod val="75000"/>
                  </a:schemeClr>
                </a:solidFill>
              </a:rPr>
              <a:t>con otras personas lo que has aprendido</a:t>
            </a:r>
            <a:r>
              <a:rPr lang="es-CO" dirty="0" smtClean="0"/>
              <a:t>. Mat.28:19; Mar.16:15,16. Si haces todo esto, entrarás al reno de los cielos. Mat.7:21-23.</a:t>
            </a:r>
            <a:endParaRPr lang="es-CO" dirty="0"/>
          </a:p>
        </p:txBody>
      </p:sp>
    </p:spTree>
    <p:extLst>
      <p:ext uri="{BB962C8B-B14F-4D97-AF65-F5344CB8AC3E}">
        <p14:creationId xmlns:p14="http://schemas.microsoft.com/office/powerpoint/2010/main" val="379022860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2376</TotalTime>
  <Words>4620</Words>
  <Application>Microsoft Office PowerPoint</Application>
  <PresentationFormat>Presentación en pantalla (4:3)</PresentationFormat>
  <Paragraphs>237</Paragraphs>
  <Slides>79</Slides>
  <Notes>0</Notes>
  <HiddenSlides>0</HiddenSlides>
  <MMClips>0</MMClips>
  <ScaleCrop>false</ScaleCrop>
  <HeadingPairs>
    <vt:vector size="4" baseType="variant">
      <vt:variant>
        <vt:lpstr>Tema</vt:lpstr>
      </vt:variant>
      <vt:variant>
        <vt:i4>1</vt:i4>
      </vt:variant>
      <vt:variant>
        <vt:lpstr>Títulos de diapositiva</vt:lpstr>
      </vt:variant>
      <vt:variant>
        <vt:i4>79</vt:i4>
      </vt:variant>
    </vt:vector>
  </HeadingPairs>
  <TitlesOfParts>
    <vt:vector size="80" baseType="lpstr">
      <vt:lpstr>Tema de Office</vt:lpstr>
      <vt:lpstr>Juan 8:32: «y conoceréis la verdad,  y la verdad os hará libres». </vt:lpstr>
      <vt:lpstr>Presentación de PowerPoint</vt:lpstr>
      <vt:lpstr>Presentación de PowerPoint</vt:lpstr>
      <vt:lpstr>Presentación de PowerPoint</vt:lpstr>
      <vt:lpstr>Presentación de PowerPoint</vt:lpstr>
      <vt:lpstr>Siguiendo la fiel descripción que nos da la Biblia identificaremos todas las instituciones que componen la «Gran Ramera»</vt:lpstr>
      <vt:lpstr>¿Como describe la Biblia la condenación de la gran ramera?</vt:lpstr>
      <vt:lpstr>¿Quiénes participarán de la destrucción de la gran ramera?</vt:lpstr>
      <vt:lpstr>Presentación de PowerPoint</vt:lpstr>
      <vt:lpstr> El descubrimiento de estos elementos confirma lo dicho por la Biblia.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pregunta es: ¿A cuales mandamientos se refiere aquí El Señor Jesús?</vt:lpstr>
      <vt:lpstr>Presentación de PowerPoint</vt:lpstr>
      <vt:lpstr>¿Cómo ha fornicado la «Gran Ramera?</vt:lpstr>
      <vt:lpstr>¿Ha fornicado el hombre con la «Gran Ramera?</vt:lpstr>
      <vt:lpstr>Presentación de PowerPoint</vt:lpstr>
      <vt:lpstr>Ahora que tu sabes esto:  ¿Qué te dice la Palabra de Dios?</vt:lpstr>
      <vt:lpstr>¿Qué sucede si tu sabiendo estas cosas no actúas?</vt:lpstr>
      <vt:lpstr>Presentación de PowerPoint</vt:lpstr>
      <vt:lpstr>Memoriza Juan 8:32: «y conoceréis la verdad, y la verdad os hará libres»</vt:lpstr>
      <vt:lpstr>De acuerdo a la Biblia:  ¿Qué características hacen posible identificar a la Gran Ramera?</vt:lpstr>
      <vt:lpstr>Presentación de PowerPoint</vt:lpstr>
      <vt:lpstr>Recuerda: Una mujer en profecía, representa, a un pueblo, una iglesia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¿Sabía usted que Daniel había profetizado aproximadamente 1.012 años antes el surgimiento de la gran ramera en Europa?</vt:lpstr>
      <vt:lpstr>Presentación de PowerPoint</vt:lpstr>
      <vt:lpstr>Presentación de PowerPoint</vt:lpstr>
      <vt:lpstr>Presentación de PowerPoint</vt:lpstr>
      <vt:lpstr>¿De que otra forma se puede identificar a este poder?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Antes de continuar tenemos que entender lo siguiente </vt:lpstr>
      <vt:lpstr>Presentación de PowerPoint</vt:lpstr>
      <vt:lpstr>Aún hay más: antes de continuar, debemos entender esto.</vt:lpstr>
      <vt:lpstr>Presentación de PowerPoint</vt:lpstr>
      <vt:lpstr>Presentación de PowerPoint</vt:lpstr>
      <vt:lpstr>Antes de continuar tenemos que entender esto:</vt:lpstr>
      <vt:lpstr>Presentación de PowerPoint</vt:lpstr>
      <vt:lpstr>Veamos alguna similitudes entre Babilonias y Roma</vt:lpstr>
      <vt:lpstr>Confesión de un cardenal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 que manera Los fieles de esta iglesia han sido engañados?</vt:lpstr>
      <vt:lpstr>Conclusión: ¿Cómo alcanzar la salvación?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GRAN RAMERA</dc:title>
  <dc:creator>FAMILIA FIERRO CH</dc:creator>
  <cp:lastModifiedBy>FAMILIA FIERRO CH</cp:lastModifiedBy>
  <cp:revision>423</cp:revision>
  <dcterms:created xsi:type="dcterms:W3CDTF">2014-08-24T12:17:02Z</dcterms:created>
  <dcterms:modified xsi:type="dcterms:W3CDTF">2014-09-01T08:56:42Z</dcterms:modified>
</cp:coreProperties>
</file>